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embeddings/oleObject3.bin" ContentType="application/vnd.openxmlformats-officedocument.oleObject"/>
  <Override PartName="/ppt/notesSlides/notesSlide4.xml" ContentType="application/vnd.openxmlformats-officedocument.presentationml.notesSlide+xml"/>
  <Override PartName="/ppt/embeddings/oleObject4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embeddings/oleObject5.bin" ContentType="application/vnd.openxmlformats-officedocument.oleObject"/>
  <Override PartName="/ppt/notesSlides/notesSlide66.xml" ContentType="application/vnd.openxmlformats-officedocument.presentationml.notesSlide+xml"/>
  <Override PartName="/ppt/embeddings/oleObject6.bin" ContentType="application/vnd.openxmlformats-officedocument.oleObject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70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71.xml" ContentType="application/vnd.openxmlformats-officedocument.presentationml.notesSlide+xml"/>
  <Override PartName="/ppt/embeddings/oleObject11.bin" ContentType="application/vnd.openxmlformats-officedocument.oleObject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embeddings/oleObject15.bin" ContentType="application/vnd.openxmlformats-officedocument.oleObject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7" r:id="rId2"/>
    <p:sldId id="342" r:id="rId3"/>
    <p:sldId id="393" r:id="rId4"/>
    <p:sldId id="483" r:id="rId5"/>
    <p:sldId id="336" r:id="rId6"/>
    <p:sldId id="363" r:id="rId7"/>
    <p:sldId id="349" r:id="rId8"/>
    <p:sldId id="348" r:id="rId9"/>
    <p:sldId id="427" r:id="rId10"/>
    <p:sldId id="350" r:id="rId11"/>
    <p:sldId id="351" r:id="rId12"/>
    <p:sldId id="486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508" r:id="rId25"/>
    <p:sldId id="473" r:id="rId26"/>
    <p:sldId id="474" r:id="rId27"/>
    <p:sldId id="475" r:id="rId28"/>
    <p:sldId id="476" r:id="rId29"/>
    <p:sldId id="477" r:id="rId30"/>
    <p:sldId id="478" r:id="rId31"/>
    <p:sldId id="436" r:id="rId32"/>
    <p:sldId id="484" r:id="rId33"/>
    <p:sldId id="485" r:id="rId34"/>
    <p:sldId id="371" r:id="rId35"/>
    <p:sldId id="274" r:id="rId36"/>
    <p:sldId id="279" r:id="rId37"/>
    <p:sldId id="437" r:id="rId38"/>
    <p:sldId id="282" r:id="rId39"/>
    <p:sldId id="283" r:id="rId40"/>
    <p:sldId id="284" r:id="rId41"/>
    <p:sldId id="285" r:id="rId42"/>
    <p:sldId id="287" r:id="rId43"/>
    <p:sldId id="280" r:id="rId44"/>
    <p:sldId id="281" r:id="rId45"/>
    <p:sldId id="438" r:id="rId46"/>
    <p:sldId id="440" r:id="rId47"/>
    <p:sldId id="288" r:id="rId48"/>
    <p:sldId id="381" r:id="rId49"/>
    <p:sldId id="382" r:id="rId50"/>
    <p:sldId id="383" r:id="rId51"/>
    <p:sldId id="372" r:id="rId52"/>
    <p:sldId id="373" r:id="rId53"/>
    <p:sldId id="384" r:id="rId54"/>
    <p:sldId id="385" r:id="rId55"/>
    <p:sldId id="488" r:id="rId56"/>
    <p:sldId id="489" r:id="rId57"/>
    <p:sldId id="490" r:id="rId58"/>
    <p:sldId id="374" r:id="rId59"/>
    <p:sldId id="441" r:id="rId60"/>
    <p:sldId id="442" r:id="rId61"/>
    <p:sldId id="386" r:id="rId62"/>
    <p:sldId id="375" r:id="rId63"/>
    <p:sldId id="376" r:id="rId64"/>
    <p:sldId id="377" r:id="rId65"/>
    <p:sldId id="378" r:id="rId66"/>
    <p:sldId id="487" r:id="rId67"/>
    <p:sldId id="379" r:id="rId68"/>
    <p:sldId id="506" r:id="rId69"/>
    <p:sldId id="492" r:id="rId70"/>
    <p:sldId id="507" r:id="rId71"/>
    <p:sldId id="493" r:id="rId72"/>
    <p:sldId id="494" r:id="rId73"/>
    <p:sldId id="495" r:id="rId74"/>
    <p:sldId id="496" r:id="rId75"/>
    <p:sldId id="497" r:id="rId76"/>
    <p:sldId id="498" r:id="rId77"/>
    <p:sldId id="499" r:id="rId78"/>
    <p:sldId id="491" r:id="rId79"/>
    <p:sldId id="505" r:id="rId80"/>
    <p:sldId id="500" r:id="rId81"/>
    <p:sldId id="501" r:id="rId82"/>
    <p:sldId id="502" r:id="rId83"/>
    <p:sldId id="503" r:id="rId84"/>
    <p:sldId id="504" r:id="rId85"/>
    <p:sldId id="387" r:id="rId86"/>
    <p:sldId id="509" r:id="rId87"/>
    <p:sldId id="510" r:id="rId88"/>
    <p:sldId id="511" r:id="rId89"/>
    <p:sldId id="512" r:id="rId90"/>
    <p:sldId id="513" r:id="rId91"/>
    <p:sldId id="514" r:id="rId9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255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Relationship Id="rId2" Type="http://schemas.openxmlformats.org/officeDocument/2006/relationships/image" Target="../media/image110.wmf"/><Relationship Id="rId3" Type="http://schemas.openxmlformats.org/officeDocument/2006/relationships/image" Target="../media/image11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28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2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Relationship Id="rId2" Type="http://schemas.openxmlformats.org/officeDocument/2006/relationships/image" Target="../media/image9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Relationship Id="rId2" Type="http://schemas.openxmlformats.org/officeDocument/2006/relationships/image" Target="../media/image10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B3A5A-994E-41C6-B535-B37ED17663B8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E0088-70C2-46C5-B154-B79D9DABE58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775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D45DC-073B-416D-BBAF-AE47A8088114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F128-9413-4E96-8A92-F906FDA8AC9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31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016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2016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77DF68-7F76-4779-B0C8-EC9D8DFA695E}" type="slidenum">
              <a:rPr lang="fr-FR" smtClean="0"/>
              <a:pPr/>
              <a:t>13</a:t>
            </a:fld>
            <a:endParaRPr lang="fr-F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118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2118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8CA4C2-DB13-4B26-9A67-5A1C6AF7AB28}" type="slidenum">
              <a:rPr lang="fr-FR" smtClean="0"/>
              <a:pPr/>
              <a:t>14</a:t>
            </a:fld>
            <a:endParaRPr lang="fr-F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221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2221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9C3C0D-D32B-445D-8099-88FBA15677E0}" type="slidenum">
              <a:rPr lang="fr-FR" smtClean="0"/>
              <a:pPr/>
              <a:t>15</a:t>
            </a:fld>
            <a:endParaRPr lang="fr-F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323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2323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7C57C4-245B-4B37-BF19-9B1842BCC117}" type="slidenum">
              <a:rPr lang="fr-FR" smtClean="0"/>
              <a:pPr/>
              <a:t>16</a:t>
            </a:fld>
            <a:endParaRPr lang="fr-F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2426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B568E-A0BF-409D-B63D-5C0695118E27}" type="slidenum">
              <a:rPr lang="fr-FR" smtClean="0"/>
              <a:pPr/>
              <a:t>17</a:t>
            </a:fld>
            <a:endParaRPr lang="fr-F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2528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E07715-EF4B-46AB-82AE-95DFC54A1381}" type="slidenum">
              <a:rPr lang="fr-FR" smtClean="0"/>
              <a:pPr/>
              <a:t>18</a:t>
            </a:fld>
            <a:endParaRPr lang="fr-F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2630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FE076D-1C45-40A7-97A0-44EA90EC931A}" type="slidenum">
              <a:rPr lang="fr-FR" smtClean="0"/>
              <a:pPr/>
              <a:t>19</a:t>
            </a:fld>
            <a:endParaRPr 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733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2733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5CF0A-EF94-4289-9CE8-D8914B62C52D}" type="slidenum">
              <a:rPr lang="fr-FR" smtClean="0"/>
              <a:pPr/>
              <a:t>20</a:t>
            </a:fld>
            <a:endParaRPr lang="fr-F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835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2835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BB2B4-7E72-40F9-B301-F591DB70F0E1}" type="slidenum">
              <a:rPr lang="fr-FR" smtClean="0"/>
              <a:pPr/>
              <a:t>21</a:t>
            </a:fld>
            <a:endParaRPr lang="fr-F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937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2938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024360-39D1-41DE-AD35-B8354F13F142}" type="slidenum">
              <a:rPr lang="fr-FR" smtClean="0"/>
              <a:pPr/>
              <a:t>22</a:t>
            </a:fld>
            <a:endParaRPr lang="fr-F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040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3040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64C46E-FFFD-4116-B671-C879B85371AB}" type="slidenum">
              <a:rPr lang="fr-FR" smtClean="0"/>
              <a:pPr/>
              <a:t>23</a:t>
            </a:fld>
            <a:endParaRPr lang="fr-F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142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3142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1C8A4E-228E-4035-93D5-9F721164CFE5}" type="slidenum">
              <a:rPr lang="fr-FR" smtClean="0"/>
              <a:pPr/>
              <a:t>24</a:t>
            </a:fld>
            <a:endParaRPr lang="fr-F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3245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3DF5B1-9F5E-491E-B3EA-479112C861A4}" type="slidenum">
              <a:rPr lang="fr-FR" smtClean="0"/>
              <a:pPr/>
              <a:t>25</a:t>
            </a:fld>
            <a:endParaRPr lang="fr-F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347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3347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7A2446-05FA-44F4-AFA1-261569617CC2}" type="slidenum">
              <a:rPr lang="fr-FR" smtClean="0"/>
              <a:pPr/>
              <a:t>26</a:t>
            </a:fld>
            <a:endParaRPr lang="fr-F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449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3450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01D00B-C460-49E7-87B2-7938651F7DBB}" type="slidenum">
              <a:rPr lang="fr-FR" smtClean="0"/>
              <a:pPr/>
              <a:t>27</a:t>
            </a:fld>
            <a:endParaRPr lang="fr-F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3552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A09B5B-4176-4198-A65A-2CD875A2D2C9}" type="slidenum">
              <a:rPr lang="fr-FR" smtClean="0"/>
              <a:pPr/>
              <a:t>28</a:t>
            </a:fld>
            <a:endParaRPr lang="fr-F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3654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420D8-78D9-44FB-9F1A-C572B379CA56}" type="slidenum">
              <a:rPr lang="fr-FR" smtClean="0"/>
              <a:pPr/>
              <a:t>29</a:t>
            </a:fld>
            <a:endParaRPr lang="fr-F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  <p:sp>
        <p:nvSpPr>
          <p:cNvPr id="23757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D0E0BB-FBE1-479C-830E-281C5FECE1EE}" type="slidenum">
              <a:rPr lang="fr-FR" smtClean="0"/>
              <a:pPr/>
              <a:t>30</a:t>
            </a:fld>
            <a:endParaRPr lang="fr-F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33</a:t>
            </a:fld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34</a:t>
            </a:fld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36</a:t>
            </a:fld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37</a:t>
            </a:fld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38</a:t>
            </a:fld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40</a:t>
            </a:fld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41</a:t>
            </a:fld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43</a:t>
            </a:fld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44</a:t>
            </a:fld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45</a:t>
            </a:fld>
            <a:endParaRPr 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46</a:t>
            </a:fld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47</a:t>
            </a:fld>
            <a:endParaRPr lang="fr-F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48</a:t>
            </a:fld>
            <a:endParaRPr lang="fr-F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49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50</a:t>
            </a:fld>
            <a:endParaRPr lang="fr-F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51</a:t>
            </a:fld>
            <a:endParaRPr lang="fr-F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52</a:t>
            </a:fld>
            <a:endParaRPr lang="fr-F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53</a:t>
            </a:fld>
            <a:endParaRPr lang="fr-F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54</a:t>
            </a:fld>
            <a:endParaRPr lang="fr-F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55</a:t>
            </a:fld>
            <a:endParaRPr lang="fr-F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56</a:t>
            </a:fld>
            <a:endParaRPr lang="fr-F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57</a:t>
            </a:fld>
            <a:endParaRPr lang="fr-F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58</a:t>
            </a:fld>
            <a:endParaRPr lang="fr-F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59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60</a:t>
            </a:fld>
            <a:endParaRPr lang="fr-F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61</a:t>
            </a:fld>
            <a:endParaRPr lang="fr-F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62</a:t>
            </a:fld>
            <a:endParaRPr lang="fr-F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63</a:t>
            </a:fld>
            <a:endParaRPr lang="fr-F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64</a:t>
            </a:fld>
            <a:endParaRPr lang="fr-F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65</a:t>
            </a:fld>
            <a:endParaRPr lang="fr-F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66</a:t>
            </a:fld>
            <a:endParaRPr lang="fr-F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67</a:t>
            </a:fld>
            <a:endParaRPr lang="fr-F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68</a:t>
            </a:fld>
            <a:endParaRPr lang="fr-F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69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70</a:t>
            </a:fld>
            <a:endParaRPr lang="fr-F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71</a:t>
            </a:fld>
            <a:endParaRPr lang="fr-F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72</a:t>
            </a:fld>
            <a:endParaRPr lang="fr-F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73</a:t>
            </a:fld>
            <a:endParaRPr lang="fr-F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74</a:t>
            </a:fld>
            <a:endParaRPr lang="fr-FR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75</a:t>
            </a:fld>
            <a:endParaRPr lang="fr-FR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76</a:t>
            </a:fld>
            <a:endParaRPr lang="fr-FR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77</a:t>
            </a:fld>
            <a:endParaRPr lang="fr-FR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78</a:t>
            </a:fld>
            <a:endParaRPr lang="fr-FR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79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80</a:t>
            </a:fld>
            <a:endParaRPr lang="fr-FR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81</a:t>
            </a:fld>
            <a:endParaRPr lang="fr-FR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82</a:t>
            </a:fld>
            <a:endParaRPr lang="fr-FR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83</a:t>
            </a:fld>
            <a:endParaRPr lang="fr-FR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E53D-30A3-406F-95A9-15B782BEB818}" type="slidenum">
              <a:rPr lang="fr-FR" smtClean="0"/>
              <a:pPr/>
              <a:t>84</a:t>
            </a:fld>
            <a:endParaRPr lang="fr-FR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85</a:t>
            </a:fld>
            <a:endParaRPr lang="fr-FR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89</a:t>
            </a:fld>
            <a:endParaRPr lang="fr-FR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90</a:t>
            </a:fld>
            <a:endParaRPr lang="fr-FR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91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F128-9413-4E96-8A92-F906FDA8AC91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1140B-E6B8-4A85-9BDA-345C61450FDC}" type="datetimeFigureOut">
              <a:rPr lang="fr-FR" smtClean="0"/>
              <a:pPr/>
              <a:t>23/09/15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803CF-E506-4302-8E67-6F6E1C3A6EF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7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85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91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92.wmf"/><Relationship Id="rId6" Type="http://schemas.openxmlformats.org/officeDocument/2006/relationships/image" Target="../media/image1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97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98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99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00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01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4" Type="http://schemas.openxmlformats.org/officeDocument/2006/relationships/image" Target="../media/image103.jpe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4" Type="http://schemas.openxmlformats.org/officeDocument/2006/relationships/image" Target="../media/image105.jpe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image" Target="../media/image103.jpe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09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110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111.wmf"/><Relationship Id="rId10" Type="http://schemas.openxmlformats.org/officeDocument/2006/relationships/image" Target="../media/image17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12.wmf"/><Relationship Id="rId6" Type="http://schemas.openxmlformats.org/officeDocument/2006/relationships/image" Target="../media/image17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13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4" Type="http://schemas.openxmlformats.org/officeDocument/2006/relationships/image" Target="../media/image129.png"/><Relationship Id="rId5" Type="http://schemas.openxmlformats.org/officeDocument/2006/relationships/image" Target="../media/image128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4" Type="http://schemas.openxmlformats.org/officeDocument/2006/relationships/image" Target="../media/image129.png"/><Relationship Id="rId5" Type="http://schemas.openxmlformats.org/officeDocument/2006/relationships/image" Target="../media/image128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500166" y="2643182"/>
            <a:ext cx="5903913" cy="120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8925" indent="-288925" algn="ctr">
              <a:spcBef>
                <a:spcPct val="50000"/>
              </a:spcBef>
            </a:pP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Alamin</a:t>
            </a:r>
            <a:r>
              <a:rPr lang="fr-FR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MANSOURI</a:t>
            </a:r>
          </a:p>
          <a:p>
            <a:pPr marL="288925" indent="-288925" algn="ctr">
              <a:spcBef>
                <a:spcPct val="50000"/>
              </a:spcBef>
            </a:pPr>
            <a:r>
              <a:rPr lang="fr-FR" sz="24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alamin.mansouri@u-bourgogne.fr</a:t>
            </a:r>
            <a:endParaRPr lang="fr-F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89089" name="Object 10"/>
          <p:cNvGraphicFramePr>
            <a:graphicFrameLocks noChangeAspect="1"/>
          </p:cNvGraphicFramePr>
          <p:nvPr/>
        </p:nvGraphicFramePr>
        <p:xfrm>
          <a:off x="6929454" y="5578746"/>
          <a:ext cx="2080377" cy="1136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4" name="Image Photo Editor" r:id="rId4" imgW="1905266" imgH="1038370" progId="">
                  <p:embed/>
                </p:oleObj>
              </mc:Choice>
              <mc:Fallback>
                <p:oleObj name="Image Photo Editor" r:id="rId4" imgW="1905266" imgH="103837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9454" y="5578746"/>
                        <a:ext cx="2080377" cy="11363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282" y="5715016"/>
            <a:ext cx="1857388" cy="951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928794" y="4157497"/>
            <a:ext cx="521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Cours Imagerie couleur et multispectrale</a:t>
            </a:r>
          </a:p>
          <a:p>
            <a:endParaRPr lang="fr-F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1"/>
            <a:ext cx="1052851" cy="990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1287482"/>
            <a:ext cx="9109075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Connecteur droit 6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214282" y="1285860"/>
            <a:ext cx="20717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Mono CCD : CFA</a:t>
            </a:r>
            <a:endParaRPr lang="fr-FR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214282" y="1752889"/>
            <a:ext cx="8320147" cy="1331063"/>
            <a:chOff x="214282" y="1752889"/>
            <a:chExt cx="8320147" cy="1331063"/>
          </a:xfrm>
        </p:grpSpPr>
        <p:sp>
          <p:nvSpPr>
            <p:cNvPr id="13" name="ZoneTexte 12"/>
            <p:cNvSpPr txBox="1"/>
            <p:nvPr/>
          </p:nvSpPr>
          <p:spPr>
            <a:xfrm>
              <a:off x="214282" y="1752889"/>
              <a:ext cx="478634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400" u="sng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Distribution spatiale des filtres</a:t>
              </a:r>
              <a:endParaRPr lang="fr-FR" sz="2400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2105008" y="2695570"/>
              <a:ext cx="12477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Colonne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71433" y="2712003"/>
              <a:ext cx="11430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Diagonal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814757" y="2433631"/>
              <a:ext cx="10001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Classic </a:t>
              </a:r>
            </a:p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Bayer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376869" y="2428868"/>
              <a:ext cx="114300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Modified </a:t>
              </a:r>
            </a:p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Bayer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7286644" y="2714620"/>
              <a:ext cx="12477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Rockwell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285984" y="160358"/>
            <a:ext cx="38363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 algn="ctr">
              <a:lnSpc>
                <a:spcPct val="150000"/>
              </a:lnSpc>
            </a:pPr>
            <a:r>
              <a:rPr lang="fr-FR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De l’œil à la caméra couleur</a:t>
            </a:r>
            <a:endParaRPr lang="fr-FR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7158" y="4857760"/>
            <a:ext cx="3500462" cy="107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500430" y="2428868"/>
            <a:ext cx="3357586" cy="2143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143372" y="4857760"/>
            <a:ext cx="2357454" cy="100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143768" y="2428868"/>
            <a:ext cx="1785950" cy="2214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072330" y="4786322"/>
            <a:ext cx="1928826" cy="142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6286520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6143644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710" y="6072206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83" y="2786058"/>
            <a:ext cx="605076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 b="13932"/>
          <a:stretch>
            <a:fillRect/>
          </a:stretch>
        </p:blipFill>
        <p:spPr bwMode="auto">
          <a:xfrm>
            <a:off x="6143636" y="2500306"/>
            <a:ext cx="2714644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14282" y="1845222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Foveon</a:t>
            </a:r>
            <a:r>
              <a:rPr lang="fr-FR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X3</a:t>
            </a:r>
            <a:endParaRPr lang="fr-FR" b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214282" y="1285860"/>
            <a:ext cx="20717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Mono CCD : CFA</a:t>
            </a:r>
            <a:endParaRPr lang="fr-FR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84" y="160358"/>
            <a:ext cx="38363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 algn="ctr">
              <a:lnSpc>
                <a:spcPct val="150000"/>
              </a:lnSpc>
            </a:pPr>
            <a:r>
              <a:rPr lang="fr-FR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De l’œil à la caméra couleur</a:t>
            </a:r>
            <a:endParaRPr lang="fr-FR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1857356" y="6284932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675811" y="2925545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14313" y="1000125"/>
            <a:ext cx="471487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Problème de </a:t>
            </a:r>
            <a:r>
              <a:rPr lang="fr-FR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démosaïcage</a:t>
            </a:r>
            <a:endParaRPr lang="fr-FR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0899" name="Image 2" descr="http://www.tsi.enst.fr/tsi/enseignement/ressources/mti/demosaicage-RVB/images/quinconc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5188" y="1500188"/>
            <a:ext cx="2214562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e 15"/>
          <p:cNvGrpSpPr/>
          <p:nvPr/>
        </p:nvGrpSpPr>
        <p:grpSpPr>
          <a:xfrm>
            <a:off x="558800" y="4292600"/>
            <a:ext cx="8083550" cy="2157413"/>
            <a:chOff x="558800" y="4292600"/>
            <a:chExt cx="8083550" cy="2157413"/>
          </a:xfrm>
        </p:grpSpPr>
        <p:pic>
          <p:nvPicPr>
            <p:cNvPr id="8090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8800" y="4306888"/>
              <a:ext cx="2124075" cy="2143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90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35350" y="4292600"/>
              <a:ext cx="2152650" cy="2143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902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99225" y="4306888"/>
              <a:ext cx="2143125" cy="2143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ZoneTexte 11"/>
            <p:cNvSpPr txBox="1"/>
            <p:nvPr/>
          </p:nvSpPr>
          <p:spPr>
            <a:xfrm>
              <a:off x="2928938" y="5143500"/>
              <a:ext cx="285750" cy="3698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929313" y="5143500"/>
              <a:ext cx="285750" cy="3698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>
            <a:off x="4429125" y="3857625"/>
            <a:ext cx="4286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</p:txBody>
      </p:sp>
      <p:sp>
        <p:nvSpPr>
          <p:cNvPr id="80906" name="Rectangle 4"/>
          <p:cNvSpPr>
            <a:spLocks noChangeArrowheads="1"/>
          </p:cNvSpPr>
          <p:nvPr/>
        </p:nvSpPr>
        <p:spPr bwMode="auto">
          <a:xfrm>
            <a:off x="3000375" y="0"/>
            <a:ext cx="35004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fr-FR">
                <a:solidFill>
                  <a:schemeClr val="bg1"/>
                </a:solidFill>
              </a:rPr>
              <a:t>La couleur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214313" y="5967413"/>
            <a:ext cx="307181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d’un Tri-CCD</a:t>
            </a:r>
          </a:p>
        </p:txBody>
      </p:sp>
      <p:pic>
        <p:nvPicPr>
          <p:cNvPr id="819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38" y="1571625"/>
            <a:ext cx="284797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9450" y="1547813"/>
            <a:ext cx="549592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6" name="Rectangle 4"/>
          <p:cNvSpPr>
            <a:spLocks noChangeArrowheads="1"/>
          </p:cNvSpPr>
          <p:nvPr/>
        </p:nvSpPr>
        <p:spPr bwMode="auto">
          <a:xfrm>
            <a:off x="857250" y="39688"/>
            <a:ext cx="35004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fr-FR">
                <a:solidFill>
                  <a:schemeClr val="bg1"/>
                </a:solidFill>
              </a:rPr>
              <a:t>La couleur :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3357563" y="6215063"/>
            <a:ext cx="30003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Bayer-CFA</a:t>
            </a:r>
          </a:p>
        </p:txBody>
      </p:sp>
      <p:pic>
        <p:nvPicPr>
          <p:cNvPr id="829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71625"/>
            <a:ext cx="72485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5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42875" y="1000125"/>
            <a:ext cx="50863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Réplication des plus proches voisins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75" y="1357313"/>
            <a:ext cx="1725613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Algorithme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0" name="Tableau 19"/>
          <p:cNvGraphicFramePr>
            <a:graphicFrameLocks noGrp="1"/>
          </p:cNvGraphicFramePr>
          <p:nvPr/>
        </p:nvGraphicFramePr>
        <p:xfrm>
          <a:off x="2214563" y="4030663"/>
          <a:ext cx="1214445" cy="118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815"/>
                <a:gridCol w="404815"/>
                <a:gridCol w="404815"/>
              </a:tblGrid>
              <a:tr h="3946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  <a:tr h="3946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  <a:tr h="3946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au 20"/>
          <p:cNvGraphicFramePr>
            <a:graphicFrameLocks noGrp="1"/>
          </p:cNvGraphicFramePr>
          <p:nvPr/>
        </p:nvGraphicFramePr>
        <p:xfrm>
          <a:off x="3500438" y="4030663"/>
          <a:ext cx="1214445" cy="118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815"/>
                <a:gridCol w="404815"/>
                <a:gridCol w="404815"/>
              </a:tblGrid>
              <a:tr h="3946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</a:tr>
              <a:tr h="3946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</a:tr>
              <a:tr h="3946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4786313" y="4030663"/>
          <a:ext cx="1214445" cy="118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815"/>
                <a:gridCol w="404815"/>
                <a:gridCol w="404815"/>
              </a:tblGrid>
              <a:tr h="3946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</a:tr>
              <a:tr h="3946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</a:tr>
              <a:tr h="3946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e 34"/>
          <p:cNvGrpSpPr>
            <a:grpSpLocks/>
          </p:cNvGrpSpPr>
          <p:nvPr/>
        </p:nvGrpSpPr>
        <p:grpSpPr bwMode="auto">
          <a:xfrm>
            <a:off x="2071688" y="1766888"/>
            <a:ext cx="4019550" cy="1590675"/>
            <a:chOff x="2071670" y="1643050"/>
            <a:chExt cx="4019550" cy="1590675"/>
          </a:xfrm>
        </p:grpSpPr>
        <p:pic>
          <p:nvPicPr>
            <p:cNvPr id="840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71670" y="1643050"/>
              <a:ext cx="4019550" cy="159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e 22"/>
            <p:cNvGrpSpPr>
              <a:grpSpLocks/>
            </p:cNvGrpSpPr>
            <p:nvPr/>
          </p:nvGrpSpPr>
          <p:grpSpPr bwMode="auto">
            <a:xfrm>
              <a:off x="2500298" y="1714488"/>
              <a:ext cx="928694" cy="1004743"/>
              <a:chOff x="2500298" y="1714488"/>
              <a:chExt cx="928694" cy="1004743"/>
            </a:xfrm>
          </p:grpSpPr>
          <p:sp>
            <p:nvSpPr>
              <p:cNvPr id="12" name="ZoneTexte 11"/>
              <p:cNvSpPr txBox="1"/>
              <p:nvPr/>
            </p:nvSpPr>
            <p:spPr>
              <a:xfrm>
                <a:off x="2500295" y="1714487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3214670" y="1755762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2500295" y="2473312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3214670" y="2473312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9</a:t>
                </a:r>
              </a:p>
            </p:txBody>
          </p:sp>
        </p:grpSp>
        <p:grpSp>
          <p:nvGrpSpPr>
            <p:cNvPr id="4" name="Groupe 23"/>
            <p:cNvGrpSpPr>
              <a:grpSpLocks/>
            </p:cNvGrpSpPr>
            <p:nvPr/>
          </p:nvGrpSpPr>
          <p:grpSpPr bwMode="auto">
            <a:xfrm>
              <a:off x="3643306" y="1714488"/>
              <a:ext cx="928694" cy="1004743"/>
              <a:chOff x="2500298" y="1714488"/>
              <a:chExt cx="928694" cy="1004743"/>
            </a:xfrm>
          </p:grpSpPr>
          <p:sp>
            <p:nvSpPr>
              <p:cNvPr id="25" name="ZoneTexte 24"/>
              <p:cNvSpPr txBox="1"/>
              <p:nvPr/>
            </p:nvSpPr>
            <p:spPr>
              <a:xfrm>
                <a:off x="2500287" y="1714487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</a:p>
            </p:txBody>
          </p:sp>
          <p:sp>
            <p:nvSpPr>
              <p:cNvPr id="26" name="ZoneTexte 25"/>
              <p:cNvSpPr txBox="1"/>
              <p:nvPr/>
            </p:nvSpPr>
            <p:spPr>
              <a:xfrm>
                <a:off x="3214662" y="1755762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>
                <a:off x="2500287" y="2473312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3214662" y="2473312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9</a:t>
                </a:r>
              </a:p>
            </p:txBody>
          </p:sp>
        </p:grpSp>
        <p:grpSp>
          <p:nvGrpSpPr>
            <p:cNvPr id="5" name="Groupe 28"/>
            <p:cNvGrpSpPr>
              <a:grpSpLocks/>
            </p:cNvGrpSpPr>
            <p:nvPr/>
          </p:nvGrpSpPr>
          <p:grpSpPr bwMode="auto">
            <a:xfrm>
              <a:off x="4643438" y="1714488"/>
              <a:ext cx="928694" cy="1004743"/>
              <a:chOff x="2500298" y="1714488"/>
              <a:chExt cx="928694" cy="1004743"/>
            </a:xfrm>
          </p:grpSpPr>
          <p:sp>
            <p:nvSpPr>
              <p:cNvPr id="30" name="ZoneTexte 29"/>
              <p:cNvSpPr txBox="1"/>
              <p:nvPr/>
            </p:nvSpPr>
            <p:spPr>
              <a:xfrm>
                <a:off x="2500280" y="1714487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3214655" y="1755762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2500280" y="2473312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>
                <a:off x="3214655" y="2473312"/>
                <a:ext cx="214312" cy="2460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9</a:t>
                </a:r>
              </a:p>
            </p:txBody>
          </p:sp>
        </p:grpSp>
        <p:sp>
          <p:nvSpPr>
            <p:cNvPr id="34" name="ZoneTexte 33"/>
            <p:cNvSpPr txBox="1"/>
            <p:nvPr/>
          </p:nvSpPr>
          <p:spPr>
            <a:xfrm>
              <a:off x="3929045" y="2071675"/>
              <a:ext cx="214312" cy="2460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</p:grpSp>
      <p:cxnSp>
        <p:nvCxnSpPr>
          <p:cNvPr id="35" name="Connecteur droit 3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6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2000240"/>
            <a:ext cx="2071714" cy="20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125" y="1816100"/>
            <a:ext cx="2798763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142875" y="1357313"/>
            <a:ext cx="1447800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499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75" y="1785938"/>
            <a:ext cx="284797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42875" y="1000125"/>
            <a:ext cx="50863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Réplication des plus proches voisins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 l="40499" t="54826" r="26319" b="26586"/>
          <a:stretch>
            <a:fillRect/>
          </a:stretch>
        </p:blipFill>
        <p:spPr bwMode="auto">
          <a:xfrm>
            <a:off x="6929454" y="4500570"/>
            <a:ext cx="1500198" cy="126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9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42875" y="1000125"/>
            <a:ext cx="339248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Bilinéaire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2875" y="1357313"/>
            <a:ext cx="1725613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Algorithme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50" y="1071563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571500" y="3500438"/>
            <a:ext cx="828675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1.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Interpolation des pixels </a:t>
            </a:r>
            <a:r>
              <a:rPr lang="en-US" sz="14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verts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: par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exemple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G8 = (G3+G7+G9+G13) / 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1500" y="3978275"/>
            <a:ext cx="8358188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2.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Interpolation des pixels </a:t>
            </a:r>
            <a:r>
              <a:rPr lang="fr-F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rouge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: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Interpolation des pixels </a:t>
            </a:r>
            <a:r>
              <a:rPr lang="fr-F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rouge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à l’endroit des pixels 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vert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:</a:t>
            </a:r>
          </a:p>
          <a:p>
            <a:pPr lvl="1"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La moyenne des valeurs des deux pixels adjacents de la même couleur est 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assignée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au pixel interpolé. </a:t>
            </a:r>
          </a:p>
          <a:p>
            <a:pPr lvl="1"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	par exemple : </a:t>
            </a:r>
            <a:r>
              <a:rPr lang="fr-FR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B7 = (B6+B8) / 2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  <a:r>
              <a:rPr lang="fr-F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R7 = (R2+R12) / 2</a:t>
            </a:r>
          </a:p>
          <a:p>
            <a:pPr lvl="1">
              <a:defRPr/>
            </a:pP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Interpolation des pixels </a:t>
            </a:r>
            <a:r>
              <a:rPr lang="fr-F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rouge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</a:t>
            </a:r>
            <a:r>
              <a:rPr lang="fr-FR" sz="1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à l’endroit des pixels </a:t>
            </a:r>
            <a:r>
              <a:rPr lang="fr-FR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rouge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: la moyenne des valeurs des quatre pixels diagonaux adjacents est assigné au pixel interpolé.</a:t>
            </a:r>
          </a:p>
          <a:p>
            <a:pPr lvl="1"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	</a:t>
            </a:r>
          </a:p>
          <a:p>
            <a:pPr lvl="1"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	Par exemple : </a:t>
            </a:r>
            <a:r>
              <a:rPr lang="fr-F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R8 = (R2+R4+R12+R14) / 4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  <a:r>
              <a:rPr lang="fr-FR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B12 = (B6+B8+B16+B18) / 4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3702" y="6429372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7620" y="6429372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4714884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528" y="3357562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42875" y="1357313"/>
            <a:ext cx="1447800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704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25" y="1785938"/>
            <a:ext cx="2857500" cy="429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97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64" y="1857364"/>
            <a:ext cx="2143153" cy="212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8" y="1804988"/>
            <a:ext cx="284797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42875" y="1000125"/>
            <a:ext cx="339248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Bilinéaire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44667" t="51388" r="27833" b="23640"/>
          <a:stretch>
            <a:fillRect/>
          </a:stretch>
        </p:blipFill>
        <p:spPr bwMode="auto">
          <a:xfrm>
            <a:off x="7000892" y="4429132"/>
            <a:ext cx="1428760" cy="194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9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2571736" y="142852"/>
            <a:ext cx="3357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Sommaire</a:t>
            </a:r>
            <a:endParaRPr lang="fr-FR" sz="4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857356" y="6284932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10"/>
          <p:cNvGraphicFramePr>
            <a:graphicFrameLocks noChangeAspect="1"/>
          </p:cNvGraphicFramePr>
          <p:nvPr/>
        </p:nvGraphicFramePr>
        <p:xfrm>
          <a:off x="7929586" y="6143644"/>
          <a:ext cx="1000132" cy="54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2" name="Image Photo Editor" r:id="rId4" imgW="1905266" imgH="1038370" progId="">
                  <p:embed/>
                </p:oleObj>
              </mc:Choice>
              <mc:Fallback>
                <p:oleObj name="Image Photo Editor" r:id="rId4" imgW="1905266" imgH="103837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9586" y="6143644"/>
                        <a:ext cx="1000132" cy="54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4"/>
          <p:cNvSpPr txBox="1"/>
          <p:nvPr/>
        </p:nvSpPr>
        <p:spPr>
          <a:xfrm>
            <a:off x="152400" y="1428736"/>
            <a:ext cx="8991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Introduction 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Radiométrie &amp; Photométrie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Imagerie couleur – acquisition et représentation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Imagerie couleur – aspects algorithmiques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Imagerie multispectrale (champ proche &amp;     </a:t>
            </a:r>
          </a:p>
          <a:p>
            <a:pPr marL="514350" indent="-514350">
              <a:lnSpc>
                <a:spcPct val="150000"/>
              </a:lnSpc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                               Télédétection)</a:t>
            </a:r>
          </a:p>
          <a:p>
            <a:pPr marL="514350" indent="-514350">
              <a:lnSpc>
                <a:spcPct val="150000"/>
              </a:lnSpc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6.	  Applications</a:t>
            </a:r>
          </a:p>
          <a:p>
            <a:pPr marL="514350" indent="-514350">
              <a:buAutoNum type="arabicPeriod" startAt="3"/>
            </a:pPr>
            <a:endParaRPr lang="fr-FR" sz="2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pPr marL="742950" indent="-742950"/>
            <a:endParaRPr lang="fr-FR" sz="3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85750" y="150018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impose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transition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lisse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teinte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d’un pixel à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l’autre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définit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 ”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valeur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teinte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pour le bleu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pour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rouge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R/</a:t>
            </a:r>
            <a:r>
              <a:rPr lang="en-US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75" y="857250"/>
            <a:ext cx="56769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sous constance de la teinte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5750" y="3344863"/>
            <a:ext cx="1725613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Algorithme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80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052736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214313" y="3835400"/>
            <a:ext cx="807243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1.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Interpolation pixels </a:t>
            </a:r>
            <a:r>
              <a:rPr lang="en-US" sz="1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vert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comme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pour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l’interpolation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bilinéaire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4313" y="4333875"/>
            <a:ext cx="8429625" cy="2400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2.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Considerer les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valeurs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des pixels 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trois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cas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de figure:</a:t>
            </a:r>
          </a:p>
          <a:p>
            <a:pPr>
              <a:defRPr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  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Estimer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les pixels 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 à </a:t>
            </a:r>
            <a:r>
              <a:rPr lang="en-US" sz="14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l’endroit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des pixels </a:t>
            </a:r>
            <a:r>
              <a:rPr lang="en-US" sz="14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vert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et les pixels 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adjacents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sont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à gauche et à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droite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B7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G7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/ 2 * (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B6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G6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B8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G8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defRPr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  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Estimer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les pixels 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 à </a:t>
            </a:r>
            <a:r>
              <a:rPr lang="en-US" sz="14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l’endroit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des pixels </a:t>
            </a:r>
            <a:r>
              <a:rPr lang="en-US" sz="1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vert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et les pixels 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</a:t>
            </a:r>
            <a:r>
              <a:rPr lang="en-US" sz="1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adjacents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sont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en haut et en bas : 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B13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G13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/ 2 * (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B8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/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G8 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B18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G18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defRPr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  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Estimer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les pixels 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 à </a:t>
            </a:r>
            <a:r>
              <a:rPr lang="en-US" sz="14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l’endroit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des pixels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rouge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</a:p>
          <a:p>
            <a:pPr lvl="1">
              <a:defRPr/>
            </a:pP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B12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G12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/ 4 * (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B6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G6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B8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G8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B16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G16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B18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G18</a:t>
            </a: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solidFill>
                  <a:schemeClr val="tx2"/>
                </a:solidFill>
              </a:rPr>
              <a:t> 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15372" y="6143644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15372" y="5500702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15372" y="4786322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 descr="Absorpti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1145" y="1340768"/>
            <a:ext cx="2102855" cy="161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25" y="1785938"/>
            <a:ext cx="2865438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5140" y="2214554"/>
            <a:ext cx="20002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8" y="1804988"/>
            <a:ext cx="284797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142875" y="1357313"/>
            <a:ext cx="1447800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2875" y="928688"/>
            <a:ext cx="5676900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sous constance de la teinte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42050" t="54778" r="30526" b="23555"/>
          <a:stretch>
            <a:fillRect/>
          </a:stretch>
        </p:blipFill>
        <p:spPr bwMode="auto">
          <a:xfrm>
            <a:off x="7000892" y="4572008"/>
            <a:ext cx="1285884" cy="1519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071563"/>
            <a:ext cx="6342063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sous préservation des contours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38" y="1143000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42875" y="1714500"/>
            <a:ext cx="17256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Algorithme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313" y="2286000"/>
            <a:ext cx="3729037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1.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Interpolation des pixels 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vert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: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7250" y="2643188"/>
            <a:ext cx="492918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Définit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deux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gradients, un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horizontal et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l’autre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vertical</a:t>
            </a:r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928688" y="3143250"/>
            <a:ext cx="52149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fr-FR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Exemple pour </a:t>
            </a:r>
            <a:r>
              <a:rPr lang="fr-FR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B8</a:t>
            </a:r>
            <a:r>
              <a:rPr lang="fr-F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: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définit les deux gradients comme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H=|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G7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G9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| and V=|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G3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G13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|</a:t>
            </a:r>
            <a:r>
              <a:rPr lang="az-Cyrl-AZ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 </a:t>
            </a:r>
            <a:r>
              <a:rPr lang="fr-FR" sz="1800" dirty="0">
                <a:latin typeface="Arial" pitchFamily="34" charset="0"/>
              </a:rPr>
              <a:t>  </a:t>
            </a:r>
            <a:r>
              <a:rPr lang="fr-FR" sz="1000" dirty="0">
                <a:latin typeface="Arial" pitchFamily="34" charset="0"/>
              </a:rPr>
              <a:t> </a:t>
            </a:r>
            <a:endParaRPr lang="fr-FR" sz="1800" dirty="0"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4313" y="5643563"/>
            <a:ext cx="864393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2.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Interpolation des pixels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rouge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</a:t>
            </a:r>
            <a:r>
              <a:rPr lang="en-US" sz="1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: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comme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pour la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constance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de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teinte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643063" y="3857625"/>
            <a:ext cx="3714750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Si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H&lt;V,</a:t>
            </a:r>
          </a:p>
          <a:p>
            <a:pPr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	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G8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=(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G7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G9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)/2;</a:t>
            </a:r>
          </a:p>
          <a:p>
            <a:pPr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Sinon si H&gt;V,</a:t>
            </a:r>
          </a:p>
          <a:p>
            <a:pPr>
              <a:defRPr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	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G8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=(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G3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G13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)/2;</a:t>
            </a:r>
          </a:p>
          <a:p>
            <a:pPr>
              <a:defRPr/>
            </a:pP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Sinon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G8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=(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G3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G7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G9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G13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)/4</a:t>
            </a:r>
          </a:p>
          <a:p>
            <a:pPr>
              <a:defRPr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FIN</a:t>
            </a:r>
          </a:p>
          <a:p>
            <a:pPr>
              <a:defRPr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	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6" y="3929066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4714884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01090" y="5500702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02787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2875" y="1643063"/>
            <a:ext cx="1447800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11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63" y="2154238"/>
            <a:ext cx="2714625" cy="413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" y="2143125"/>
            <a:ext cx="2786062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9454" y="2428868"/>
            <a:ext cx="1928826" cy="193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0" y="1071563"/>
            <a:ext cx="6342063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sous préservation des contours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44386" t="54822" r="29298" b="26162"/>
          <a:stretch>
            <a:fillRect/>
          </a:stretch>
        </p:blipFill>
        <p:spPr bwMode="auto">
          <a:xfrm>
            <a:off x="7286644" y="4572008"/>
            <a:ext cx="1363817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B3D6E9"/>
              </a:clrFrom>
              <a:clrTo>
                <a:srgbClr val="B3D6E9">
                  <a:alpha val="0"/>
                </a:srgbClr>
              </a:clrTo>
            </a:clrChange>
          </a:blip>
          <a:srcRect r="60163"/>
          <a:stretch>
            <a:fillRect/>
          </a:stretch>
        </p:blipFill>
        <p:spPr bwMode="auto">
          <a:xfrm>
            <a:off x="214313" y="2286000"/>
            <a:ext cx="3500431" cy="3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42875" y="1571625"/>
            <a:ext cx="17256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Algorithme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4313" y="1928813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1.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Interpolation 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des pixels </a:t>
            </a:r>
            <a:r>
              <a:rPr lang="fr-FR" sz="1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vert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: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4313" y="6191250"/>
            <a:ext cx="8643937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2.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Interpolation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pixels </a:t>
            </a:r>
            <a:r>
              <a:rPr 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rouge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leu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comme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pour la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constance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de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teinte</a:t>
            </a:r>
            <a:endParaRPr 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071563"/>
            <a:ext cx="6342063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sous préservation des contours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714744" y="2173326"/>
            <a:ext cx="5286412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Calculer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le gradient horizontal</a:t>
            </a:r>
          </a:p>
          <a:p>
            <a:pPr marL="342900" indent="-342900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H=|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G4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G6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| + |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R3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R7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| </a:t>
            </a:r>
          </a:p>
          <a:p>
            <a:pPr marL="342900" indent="-342900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Courier New" pitchFamily="49" charset="0"/>
                <a:sym typeface="Symbol"/>
              </a:rPr>
              <a:t>2.    Calculer le gradient vertical</a:t>
            </a:r>
          </a:p>
          <a:p>
            <a:pPr marL="342900" indent="-342900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V =|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G2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G8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| + |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R1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R9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| </a:t>
            </a:r>
          </a:p>
          <a:p>
            <a:pPr marL="342900" indent="-342900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Courier New" pitchFamily="49" charset="0"/>
                <a:sym typeface="Symbol"/>
              </a:rPr>
              <a:t>3. Si H &gt; V</a:t>
            </a:r>
          </a:p>
          <a:p>
            <a:pPr marL="342900" indent="-342900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	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=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 G2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G8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/2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 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 (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R1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R9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)/4</a:t>
            </a:r>
          </a:p>
          <a:p>
            <a:pPr marL="342900" indent="-342900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Courier New" pitchFamily="49" charset="0"/>
                <a:sym typeface="Symbol"/>
              </a:rPr>
              <a:t>	Sinon si H &lt; V</a:t>
            </a:r>
          </a:p>
          <a:p>
            <a:pPr marL="342900" indent="-342900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	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 G5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=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 G4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G6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/2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 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 (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R3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R7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)/4</a:t>
            </a:r>
          </a:p>
          <a:p>
            <a:pPr marL="342900" indent="-342900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	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Courier New" pitchFamily="49" charset="0"/>
                <a:sym typeface="Symbol"/>
              </a:rPr>
              <a:t>Sinon</a:t>
            </a:r>
          </a:p>
          <a:p>
            <a:pPr marL="342900" indent="-342900"/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	G5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=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 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(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G4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G6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G2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G8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)/4 </a:t>
            </a:r>
          </a:p>
          <a:p>
            <a:pPr marL="342900" indent="-342900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		+(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R1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R9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R3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+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R5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-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R7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/>
              </a:rPr>
              <a:t>)/8	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6776" y="6000768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2875" y="1643063"/>
            <a:ext cx="1447800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318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63" y="2154238"/>
            <a:ext cx="2714625" cy="413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" y="2143125"/>
            <a:ext cx="2786062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0892" y="2500306"/>
            <a:ext cx="1785965" cy="179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0" y="1071563"/>
            <a:ext cx="6342063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sous préservation des contours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44386" t="51364" r="26666" b="27891"/>
          <a:stretch>
            <a:fillRect/>
          </a:stretch>
        </p:blipFill>
        <p:spPr bwMode="auto">
          <a:xfrm>
            <a:off x="7286644" y="4643446"/>
            <a:ext cx="1285884" cy="140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071563"/>
            <a:ext cx="660717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pour la reconnaissance de formes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2875" y="1571625"/>
            <a:ext cx="17256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Algorithme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750" y="2071688"/>
            <a:ext cx="340677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1.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Interpolation pixels 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vert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: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" name="Groupe 16"/>
          <p:cNvGrpSpPr>
            <a:grpSpLocks/>
          </p:cNvGrpSpPr>
          <p:nvPr/>
        </p:nvGrpSpPr>
        <p:grpSpPr bwMode="auto">
          <a:xfrm>
            <a:off x="6586538" y="1000125"/>
            <a:ext cx="2200275" cy="2181225"/>
            <a:chOff x="4714876" y="2000240"/>
            <a:chExt cx="2200275" cy="2181225"/>
          </a:xfrm>
        </p:grpSpPr>
        <p:pic>
          <p:nvPicPr>
            <p:cNvPr id="94230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4876" y="2000240"/>
              <a:ext cx="2200275" cy="2181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14"/>
            <p:cNvSpPr/>
            <p:nvPr/>
          </p:nvSpPr>
          <p:spPr>
            <a:xfrm>
              <a:off x="4743451" y="2438390"/>
              <a:ext cx="1328737" cy="12858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e 28"/>
          <p:cNvGrpSpPr>
            <a:grpSpLocks/>
          </p:cNvGrpSpPr>
          <p:nvPr/>
        </p:nvGrpSpPr>
        <p:grpSpPr bwMode="auto">
          <a:xfrm>
            <a:off x="1071563" y="2500313"/>
            <a:ext cx="4929187" cy="1643062"/>
            <a:chOff x="1071538" y="2500306"/>
            <a:chExt cx="4929222" cy="1643066"/>
          </a:xfrm>
        </p:grpSpPr>
        <p:sp>
          <p:nvSpPr>
            <p:cNvPr id="16" name="Rectangle 15"/>
            <p:cNvSpPr/>
            <p:nvPr/>
          </p:nvSpPr>
          <p:spPr>
            <a:xfrm>
              <a:off x="1071538" y="2500306"/>
              <a:ext cx="4929222" cy="5238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Chaque</a:t>
              </a:r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 pixel à </a:t>
              </a:r>
              <a:r>
                <a:rPr lang="en-US" sz="1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interpoler</a:t>
              </a:r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 pour la </a:t>
              </a:r>
              <a:r>
                <a:rPr lang="en-US" sz="1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couleur</a:t>
              </a:r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400" b="1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vert</a:t>
              </a:r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est</a:t>
              </a:r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entouré</a:t>
              </a:r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 de 4 pixels </a:t>
              </a:r>
              <a:r>
                <a:rPr lang="en-US" sz="1400" b="1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vert</a:t>
              </a:r>
              <a:endPara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9422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4893" y="3000372"/>
              <a:ext cx="11430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e 25"/>
          <p:cNvGrpSpPr>
            <a:grpSpLocks/>
          </p:cNvGrpSpPr>
          <p:nvPr/>
        </p:nvGrpSpPr>
        <p:grpSpPr bwMode="auto">
          <a:xfrm>
            <a:off x="1309688" y="3978275"/>
            <a:ext cx="3334567" cy="1165225"/>
            <a:chOff x="857224" y="3978479"/>
            <a:chExt cx="3333593" cy="1164835"/>
          </a:xfrm>
        </p:grpSpPr>
        <p:sp>
          <p:nvSpPr>
            <p:cNvPr id="18" name="Rectangle 17"/>
            <p:cNvSpPr/>
            <p:nvPr/>
          </p:nvSpPr>
          <p:spPr>
            <a:xfrm>
              <a:off x="857224" y="3978479"/>
              <a:ext cx="3333593" cy="3076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Ø"/>
                <a:defRPr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On </a:t>
              </a:r>
              <a:r>
                <a:rPr lang="en-US" sz="1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définit</a:t>
              </a: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m=(p1+p2+p3+p4)/4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57140" y="4478375"/>
              <a:ext cx="1655279" cy="4618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 </a:t>
              </a:r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Si pi&lt;m ==&gt; L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2055" y="4835442"/>
              <a:ext cx="1580688" cy="3078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cs typeface="Courier New" pitchFamily="49" charset="0"/>
                </a:rPr>
                <a:t>Si pi&gt;m ==&gt; H</a:t>
              </a:r>
            </a:p>
          </p:txBody>
        </p:sp>
      </p:grpSp>
      <p:grpSp>
        <p:nvGrpSpPr>
          <p:cNvPr id="5" name="Groupe 27"/>
          <p:cNvGrpSpPr>
            <a:grpSpLocks/>
          </p:cNvGrpSpPr>
          <p:nvPr/>
        </p:nvGrpSpPr>
        <p:grpSpPr bwMode="auto">
          <a:xfrm>
            <a:off x="1285875" y="4714875"/>
            <a:ext cx="6715125" cy="1571625"/>
            <a:chOff x="1285829" y="4714902"/>
            <a:chExt cx="6715195" cy="1571618"/>
          </a:xfrm>
        </p:grpSpPr>
        <p:grpSp>
          <p:nvGrpSpPr>
            <p:cNvPr id="6" name="Groupe 24"/>
            <p:cNvGrpSpPr>
              <a:grpSpLocks/>
            </p:cNvGrpSpPr>
            <p:nvPr/>
          </p:nvGrpSpPr>
          <p:grpSpPr bwMode="auto">
            <a:xfrm>
              <a:off x="3786176" y="4714902"/>
              <a:ext cx="4214848" cy="1571618"/>
              <a:chOff x="3090818" y="4119577"/>
              <a:chExt cx="4214848" cy="1571618"/>
            </a:xfrm>
          </p:grpSpPr>
          <p:pic>
            <p:nvPicPr>
              <p:cNvPr id="94221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286116" y="4500570"/>
                <a:ext cx="4019550" cy="1190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ZoneTexte 21"/>
              <p:cNvSpPr txBox="1"/>
              <p:nvPr/>
            </p:nvSpPr>
            <p:spPr>
              <a:xfrm>
                <a:off x="3090810" y="4119577"/>
                <a:ext cx="1500203" cy="46196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Contour</a:t>
                </a:r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4662451" y="4119577"/>
                <a:ext cx="1285888" cy="46196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b="1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Bande</a:t>
                </a:r>
                <a:endPara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6143604" y="4119577"/>
                <a:ext cx="1071574" cy="46196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Coin</a:t>
                </a:r>
              </a:p>
            </p:txBody>
          </p:sp>
        </p:grpSp>
        <p:sp>
          <p:nvSpPr>
            <p:cNvPr id="27" name="ZoneTexte 26"/>
            <p:cNvSpPr txBox="1"/>
            <p:nvPr/>
          </p:nvSpPr>
          <p:spPr>
            <a:xfrm>
              <a:off x="1285829" y="5572148"/>
              <a:ext cx="2571777" cy="46196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itchFamily="2" charset="2"/>
                </a:rPr>
                <a:t></a:t>
              </a:r>
              <a:r>
                <a:rPr lang="en-US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Trois</a:t>
              </a:r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formes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25" name="Connecteur droit 2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14942" y="4714884"/>
            <a:ext cx="1500198" cy="157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86578" y="4714884"/>
            <a:ext cx="1500198" cy="157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2875" y="1571625"/>
            <a:ext cx="17256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Algorithme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14500" y="3046413"/>
            <a:ext cx="74295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fr-FR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Si forme contour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	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G12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median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{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G7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G11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G13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G17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}, </a:t>
            </a:r>
            <a:endPara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	</a:t>
            </a:r>
            <a:r>
              <a:rPr lang="fr-F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C-à-d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, si on trie {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G7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G11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G13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G17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} comme 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A&gt;B&gt;C&gt;D </a:t>
            </a:r>
          </a:p>
          <a:p>
            <a:pPr>
              <a:lnSpc>
                <a:spcPct val="150000"/>
              </a:lnSpc>
              <a:defRPr/>
            </a:pPr>
            <a:endPara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alors 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	</a:t>
            </a:r>
            <a:endPara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fr-FR" sz="1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	G12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= </a:t>
            </a:r>
            <a:r>
              <a:rPr lang="fr-F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median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{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G7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G11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G13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  <a:r>
              <a:rPr lang="fr-F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G17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} = ( B + C ) / 2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" name="Groupe 11"/>
          <p:cNvGrpSpPr>
            <a:grpSpLocks/>
          </p:cNvGrpSpPr>
          <p:nvPr/>
        </p:nvGrpSpPr>
        <p:grpSpPr bwMode="auto">
          <a:xfrm>
            <a:off x="6515100" y="1176338"/>
            <a:ext cx="2200275" cy="2181225"/>
            <a:chOff x="4714876" y="2000240"/>
            <a:chExt cx="2200275" cy="2181225"/>
          </a:xfrm>
        </p:grpSpPr>
        <p:pic>
          <p:nvPicPr>
            <p:cNvPr id="95240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4876" y="2000240"/>
              <a:ext cx="2200275" cy="2181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4743451" y="2438390"/>
              <a:ext cx="1328738" cy="12858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1071563"/>
            <a:ext cx="660717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pour la reconnaissance de formes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48" y="5572140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2875" y="1571625"/>
            <a:ext cx="17256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Algorithme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8750" y="2071688"/>
            <a:ext cx="657225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en-US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Si </a:t>
            </a:r>
            <a:r>
              <a:rPr lang="en-US" sz="1400" b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forme</a:t>
            </a:r>
            <a:r>
              <a:rPr lang="en-US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bande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: un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voisinage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plus large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est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requis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5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0900" y="2500313"/>
            <a:ext cx="218122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2290" name="Rectangle 2"/>
          <p:cNvSpPr>
            <a:spLocks noChangeArrowheads="1"/>
          </p:cNvSpPr>
          <p:nvPr/>
        </p:nvSpPr>
        <p:spPr bwMode="auto">
          <a:xfrm>
            <a:off x="1357313" y="4572000"/>
            <a:ext cx="7358062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fr-FR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G??=</a:t>
            </a:r>
            <a:r>
              <a:rPr lang="fr-FR" sz="16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Clip</a:t>
            </a:r>
            <a:r>
              <a:rPr lang="fr-FR" sz="1600" b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fr-FR" sz="1600" b="1" baseline="30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</a:t>
            </a:r>
            <a:r>
              <a:rPr lang="fr-FR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(2M-S)</a:t>
            </a:r>
            <a:r>
              <a:rPr lang="fr-F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defRPr/>
            </a:pP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où M = SOMME(G)/4 , S = SOMME(X)/8 Et 'clip' est une fonction qui contraint la prédiction à être entre les valeurs B et C. </a:t>
            </a:r>
          </a:p>
          <a:p>
            <a:pPr>
              <a:lnSpc>
                <a:spcPct val="150000"/>
              </a:lnSpc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Wingdings" pitchFamily="2" charset="2"/>
              </a:rPr>
              <a:t>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Si la prédiction est supérieur à B, elle est égale à B; </a:t>
            </a:r>
          </a:p>
          <a:p>
            <a:pPr>
              <a:lnSpc>
                <a:spcPct val="150000"/>
              </a:lnSpc>
              <a:defRPr/>
            </a:pP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Wingdings" pitchFamily="2" charset="2"/>
              </a:rPr>
              <a:t></a:t>
            </a:r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si la prédiction est inférieure à C, elle est égale à C.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1071563"/>
            <a:ext cx="660717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pour la reconnaissance de formes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4714884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2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2875" y="1571625"/>
            <a:ext cx="17256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Algorithme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71625" y="2071688"/>
            <a:ext cx="657225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en-US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Si </a:t>
            </a:r>
            <a:r>
              <a:rPr lang="en-US" sz="1400" b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forme</a:t>
            </a:r>
            <a:r>
              <a:rPr lang="en-US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Coin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: un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voisinage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plus large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est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requis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956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025" y="2786063"/>
            <a:ext cx="218122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5938" y="4786313"/>
            <a:ext cx="7358062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fr-FR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G??=</a:t>
            </a:r>
            <a:r>
              <a:rPr lang="fr-FR" sz="16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Clip</a:t>
            </a:r>
            <a:r>
              <a:rPr lang="fr-FR" sz="1600" b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fr-FR" sz="1600" b="1" baseline="30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</a:t>
            </a:r>
            <a:r>
              <a:rPr lang="fr-FR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(2M-S)</a:t>
            </a:r>
            <a:r>
              <a:rPr lang="fr-F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defRPr/>
            </a:pP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où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M = median{H, L} et S = SOMME(X) / 4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750" y="5857875"/>
            <a:ext cx="864393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2.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Interpolation des pixels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rouge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bleu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toute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méthode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décrite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avant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peut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faire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l’affaire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, (interpolation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bilinéaire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ou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constance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de la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teinte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1071563"/>
            <a:ext cx="660717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pour la reconnaissance de formes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necteur droit 15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4857760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1857356" y="6427808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1730" name="Object 10"/>
          <p:cNvGraphicFramePr>
            <a:graphicFrameLocks noChangeAspect="1"/>
          </p:cNvGraphicFramePr>
          <p:nvPr/>
        </p:nvGraphicFramePr>
        <p:xfrm>
          <a:off x="7929586" y="6143644"/>
          <a:ext cx="1000132" cy="54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5" name="Image Photo Editor" r:id="rId4" imgW="1905266" imgH="1038370" progId="">
                  <p:embed/>
                </p:oleObj>
              </mc:Choice>
              <mc:Fallback>
                <p:oleObj name="Image Photo Editor" r:id="rId4" imgW="1905266" imgH="103837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9586" y="6143644"/>
                        <a:ext cx="1000132" cy="54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571604" y="2571744"/>
            <a:ext cx="55721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3. Imagerie couleur</a:t>
            </a:r>
          </a:p>
          <a:p>
            <a:pPr algn="ctr"/>
            <a:r>
              <a:rPr lang="fr-F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</a:p>
          <a:p>
            <a:pPr algn="ctr"/>
            <a:r>
              <a:rPr lang="fr-FR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aspects algorithmiques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42875" y="1571625"/>
            <a:ext cx="14478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966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2357430"/>
            <a:ext cx="1857401" cy="1840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5" y="2071688"/>
            <a:ext cx="2786063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0" y="1071563"/>
            <a:ext cx="660717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 pour la reconnaissance de formes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32935" y="71414"/>
            <a:ext cx="332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D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m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o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s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ï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</a:t>
            </a:r>
            <a:r>
              <a:rPr lang="fr-FR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a</a:t>
            </a:r>
            <a:r>
              <a:rPr lang="fr-FR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g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e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9063" y="2154238"/>
            <a:ext cx="2714625" cy="413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 l="44386" t="56550" r="29298" b="24433"/>
          <a:stretch>
            <a:fillRect/>
          </a:stretch>
        </p:blipFill>
        <p:spPr bwMode="auto">
          <a:xfrm>
            <a:off x="7215206" y="4500570"/>
            <a:ext cx="1214446" cy="1335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9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1857356" y="6284932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2500298" y="2857496"/>
            <a:ext cx="4079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Color Constancy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"/>
          <p:cNvGrpSpPr/>
          <p:nvPr/>
        </p:nvGrpSpPr>
        <p:grpSpPr>
          <a:xfrm>
            <a:off x="2071670" y="1928802"/>
            <a:ext cx="5791200" cy="1752600"/>
            <a:chOff x="1828800" y="4286256"/>
            <a:chExt cx="5791200" cy="1752600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828800" y="4286256"/>
              <a:ext cx="5791200" cy="17526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fr-FR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905000" y="4343395"/>
              <a:ext cx="5715000" cy="1487487"/>
              <a:chOff x="1597" y="3394"/>
              <a:chExt cx="9000" cy="2343"/>
            </a:xfrm>
          </p:grpSpPr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1597" y="3577"/>
                <a:ext cx="18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fr-FR" sz="1200" i="1">
                    <a:solidFill>
                      <a:schemeClr val="tx1"/>
                    </a:solidFill>
                    <a:latin typeface="Times New Roman" pitchFamily="18" charset="0"/>
                  </a:rPr>
                  <a:t>W</a:t>
                </a:r>
                <a:r>
                  <a:rPr kumimoji="0" lang="fr-FR" sz="1200">
                    <a:solidFill>
                      <a:schemeClr val="tx1"/>
                    </a:solidFill>
                    <a:latin typeface="Times New Roman" pitchFamily="18" charset="0"/>
                  </a:rPr>
                  <a:t> (</a:t>
                </a:r>
                <a:r>
                  <a:rPr kumimoji="0" lang="fr-FR" sz="1200" i="1">
                    <a:solidFill>
                      <a:schemeClr val="tx1"/>
                    </a:solidFill>
                    <a:latin typeface="Times New Roman" pitchFamily="18" charset="0"/>
                  </a:rPr>
                  <a:t>R</a:t>
                </a:r>
                <a:r>
                  <a:rPr kumimoji="0" lang="fr-FR" sz="1200">
                    <a:solidFill>
                      <a:schemeClr val="tx1"/>
                    </a:solidFill>
                    <a:latin typeface="Times New Roman" pitchFamily="18" charset="0"/>
                  </a:rPr>
                  <a:t>+</a:t>
                </a:r>
                <a:r>
                  <a:rPr kumimoji="0" lang="fr-FR" sz="1200" i="1">
                    <a:solidFill>
                      <a:schemeClr val="tx1"/>
                    </a:solidFill>
                    <a:latin typeface="Times New Roman" pitchFamily="18" charset="0"/>
                  </a:rPr>
                  <a:t>G</a:t>
                </a:r>
                <a:r>
                  <a:rPr kumimoji="0" lang="fr-FR" sz="1200">
                    <a:solidFill>
                      <a:schemeClr val="tx1"/>
                    </a:solidFill>
                    <a:latin typeface="Times New Roman" pitchFamily="18" charset="0"/>
                  </a:rPr>
                  <a:t>+</a:t>
                </a:r>
                <a:r>
                  <a:rPr kumimoji="0" lang="fr-FR" sz="1200" i="1">
                    <a:solidFill>
                      <a:schemeClr val="tx1"/>
                    </a:solidFill>
                    <a:latin typeface="Times New Roman" pitchFamily="18" charset="0"/>
                  </a:rPr>
                  <a:t>B</a:t>
                </a:r>
                <a:r>
                  <a:rPr kumimoji="0" lang="fr-FR" sz="1200">
                    <a:solidFill>
                      <a:schemeClr val="tx1"/>
                    </a:solidFill>
                    <a:latin typeface="Times New Roman" pitchFamily="18" charset="0"/>
                  </a:rPr>
                  <a:t>)</a:t>
                </a:r>
              </a:p>
            </p:txBody>
          </p:sp>
          <p:sp>
            <p:nvSpPr>
              <p:cNvPr id="10" name="Line 8"/>
              <p:cNvSpPr>
                <a:spLocks noChangeShapeType="1"/>
              </p:cNvSpPr>
              <p:nvPr/>
            </p:nvSpPr>
            <p:spPr bwMode="auto">
              <a:xfrm>
                <a:off x="2677" y="5017"/>
                <a:ext cx="50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" name="Line 9"/>
              <p:cNvSpPr>
                <a:spLocks noChangeShapeType="1"/>
              </p:cNvSpPr>
              <p:nvPr/>
            </p:nvSpPr>
            <p:spPr bwMode="auto">
              <a:xfrm>
                <a:off x="3037" y="4117"/>
                <a:ext cx="180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 flipV="1">
                <a:off x="4837" y="3937"/>
                <a:ext cx="1800" cy="10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6997" y="3394"/>
                <a:ext cx="3600" cy="72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fr-FR" sz="1200" i="1" dirty="0">
                    <a:solidFill>
                      <a:schemeClr val="tx1"/>
                    </a:solidFill>
                    <a:latin typeface="Times New Roman" pitchFamily="18" charset="0"/>
                  </a:rPr>
                  <a:t>R</a:t>
                </a:r>
                <a:r>
                  <a:rPr kumimoji="0" lang="fr-FR" sz="1200" dirty="0">
                    <a:solidFill>
                      <a:schemeClr val="tx1"/>
                    </a:solidFill>
                    <a:latin typeface="Times New Roman" pitchFamily="18" charset="0"/>
                  </a:rPr>
                  <a:t> + </a:t>
                </a:r>
                <a:r>
                  <a:rPr lang="fr-FR" sz="1200" i="1" dirty="0">
                    <a:latin typeface="Times New Roman" pitchFamily="18" charset="0"/>
                  </a:rPr>
                  <a:t>V</a:t>
                </a:r>
                <a:r>
                  <a:rPr kumimoji="0" lang="fr-FR" sz="1200" dirty="0" smtClean="0">
                    <a:solidFill>
                      <a:schemeClr val="tx1"/>
                    </a:solidFill>
                    <a:latin typeface="Times New Roman" pitchFamily="18" charset="0"/>
                  </a:rPr>
                  <a:t>  </a:t>
                </a:r>
                <a:r>
                  <a:rPr lang="fr-FR" sz="1200" dirty="0" smtClean="0">
                    <a:latin typeface="Times New Roman" pitchFamily="18" charset="0"/>
                  </a:rPr>
                  <a:t>donne du jaune </a:t>
                </a:r>
                <a:endParaRPr kumimoji="0" lang="fr-FR" sz="1200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3577" y="5197"/>
                <a:ext cx="432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fr-FR" sz="1200" dirty="0" smtClean="0">
                    <a:latin typeface="Times New Roman" pitchFamily="18" charset="0"/>
                  </a:rPr>
                  <a:t>Le </a:t>
                </a:r>
                <a:r>
                  <a:rPr kumimoji="0" lang="fr-FR" sz="1200" dirty="0" smtClean="0">
                    <a:solidFill>
                      <a:schemeClr val="tx1"/>
                    </a:solidFill>
                    <a:latin typeface="Times New Roman" pitchFamily="18" charset="0"/>
                  </a:rPr>
                  <a:t>pigment jaune</a:t>
                </a:r>
                <a:r>
                  <a:rPr kumimoji="0" lang="fr-FR" sz="1200" dirty="0">
                    <a:solidFill>
                      <a:schemeClr val="tx1"/>
                    </a:solidFill>
                    <a:latin typeface="Times New Roman" pitchFamily="18" charset="0"/>
                  </a:rPr>
                  <a:t> : </a:t>
                </a:r>
                <a:r>
                  <a:rPr kumimoji="0" lang="fr-FR" sz="1200" dirty="0" smtClean="0">
                    <a:solidFill>
                      <a:schemeClr val="tx1"/>
                    </a:solidFill>
                    <a:latin typeface="Times New Roman" pitchFamily="18" charset="0"/>
                  </a:rPr>
                  <a:t>absorbes le BLUE</a:t>
                </a:r>
                <a:endParaRPr kumimoji="0" lang="fr-FR" sz="1200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1828800" y="4419600"/>
              <a:ext cx="44196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fr-FR"/>
            </a:p>
          </p:txBody>
        </p:sp>
      </p:grpSp>
      <p:pic>
        <p:nvPicPr>
          <p:cNvPr id="15" name="Picture 3" descr="citron 001"/>
          <p:cNvPicPr>
            <a:picLocks noChangeAspect="1" noChangeArrowheads="1"/>
          </p:cNvPicPr>
          <p:nvPr/>
        </p:nvPicPr>
        <p:blipFill>
          <a:blip r:embed="rId3" cstate="print"/>
          <a:srcRect t="57793" b="21854"/>
          <a:stretch>
            <a:fillRect/>
          </a:stretch>
        </p:blipFill>
        <p:spPr bwMode="auto">
          <a:xfrm>
            <a:off x="428596" y="4000504"/>
            <a:ext cx="8353425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Connecteur droit 17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14282" y="1285860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Synthèse de la couleur</a:t>
            </a:r>
            <a:endParaRPr lang="fr-FR" sz="2000" b="1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4" name="Groupe 18"/>
          <p:cNvGrpSpPr/>
          <p:nvPr/>
        </p:nvGrpSpPr>
        <p:grpSpPr>
          <a:xfrm>
            <a:off x="3000364" y="4214818"/>
            <a:ext cx="5214974" cy="1857388"/>
            <a:chOff x="3000364" y="4214818"/>
            <a:chExt cx="5214974" cy="1857388"/>
          </a:xfrm>
        </p:grpSpPr>
        <p:sp>
          <p:nvSpPr>
            <p:cNvPr id="16" name="Rectangle 15"/>
            <p:cNvSpPr/>
            <p:nvPr/>
          </p:nvSpPr>
          <p:spPr>
            <a:xfrm>
              <a:off x="4929190" y="4214818"/>
              <a:ext cx="3286148" cy="15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00364" y="5786454"/>
              <a:ext cx="292895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786050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17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55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007253" y="1064392"/>
            <a:ext cx="2914650" cy="4500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55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5286389" y="3071819"/>
            <a:ext cx="2714625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ZoneTexte 18"/>
          <p:cNvSpPr txBox="1"/>
          <p:nvPr/>
        </p:nvSpPr>
        <p:spPr>
          <a:xfrm>
            <a:off x="214282" y="1285860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Synthèse de la couleur</a:t>
            </a:r>
            <a:endParaRPr lang="fr-FR" sz="2000" b="1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28926" y="1928802"/>
            <a:ext cx="2000264" cy="2000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7429488" y="3643314"/>
            <a:ext cx="1714544" cy="2000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786050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86050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381000" y="1295400"/>
            <a:ext cx="8416925" cy="5248275"/>
            <a:chOff x="381000" y="1295400"/>
            <a:chExt cx="8416925" cy="5248275"/>
          </a:xfrm>
        </p:grpSpPr>
        <p:pic>
          <p:nvPicPr>
            <p:cNvPr id="8" name="Picture 3" descr="reflectanc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" y="1295400"/>
              <a:ext cx="8416925" cy="52482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357554" y="1714488"/>
              <a:ext cx="5429288" cy="1857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714348" y="4357694"/>
            <a:ext cx="7858180" cy="1928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2844" y="1071546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Système visuel humain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14282" y="1714488"/>
            <a:ext cx="857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Malgré la variation de la distribution spectrale de l’éclairage ambiant, le système visuel humain arrive à compenser ceci et voir des couleurs stables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64" y="2428868"/>
            <a:ext cx="5143536" cy="404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85720" y="3286124"/>
            <a:ext cx="364333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Par exemple, une feuille blanche sera vue par l’œil come étant blanche sous un </a:t>
            </a:r>
            <a:r>
              <a:rPr lang="fr-FR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D65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 sous une lampe tungstène </a:t>
            </a: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A. </a:t>
            </a:r>
          </a:p>
          <a:p>
            <a:pPr>
              <a:lnSpc>
                <a:spcPct val="150000"/>
              </a:lnSpc>
            </a:pPr>
            <a:endParaRPr lang="fr-FR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Ce ne sera pas le cas d’une caméra RGB!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 Constancy</a:t>
            </a:r>
            <a:endParaRPr lang="fr-FR" sz="240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2844" y="1071546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Système visuel humain</a:t>
            </a:r>
            <a:endParaRPr lang="fr-FR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2939" y="4405335"/>
            <a:ext cx="22193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31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62781" y="4405335"/>
            <a:ext cx="223837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29652" y="1357298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4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2357430"/>
            <a:ext cx="223837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2" descr="EHLre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3214686"/>
            <a:ext cx="1981200" cy="1981200"/>
          </a:xfrm>
          <a:prstGeom prst="rect">
            <a:avLst/>
          </a:prstGeom>
          <a:noFill/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14282" y="1571612"/>
            <a:ext cx="4572032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sng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j-ea"/>
                <a:cs typeface="+mj-cs"/>
              </a:rPr>
              <a:t>Les expériences de Land</a:t>
            </a:r>
            <a:endParaRPr kumimoji="0" lang="fr-FR" sz="2400" b="0" i="0" u="sng" strike="noStrike" kern="1200" cap="none" spc="0" normalizeH="0" baseline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428860" y="4000504"/>
            <a:ext cx="4143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Il a comparé les luminance mesurées par un spectrophotomètre des patchs du Mondrian sous différents </a:t>
            </a:r>
            <a:r>
              <a:rPr lang="fr-F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éclairages aux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couleurs perçues par des </a:t>
            </a:r>
            <a:r>
              <a:rPr lang="fr-F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observateurs humains. 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714744" y="6072206"/>
            <a:ext cx="19030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imSun" pitchFamily="2" charset="-122"/>
              </a:rPr>
              <a:t>spectrophotomètre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SimSun" pitchFamily="2" charset="-122"/>
            </a:endParaRPr>
          </a:p>
        </p:txBody>
      </p:sp>
      <p:cxnSp>
        <p:nvCxnSpPr>
          <p:cNvPr id="18" name="Connecteur droit avec flèche 17"/>
          <p:cNvCxnSpPr>
            <a:stCxn id="16" idx="3"/>
          </p:cNvCxnSpPr>
          <p:nvPr/>
        </p:nvCxnSpPr>
        <p:spPr>
          <a:xfrm flipV="1">
            <a:off x="5617829" y="4857760"/>
            <a:ext cx="2740385" cy="1399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2844" y="1071546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Système visuel humain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e 31"/>
          <p:cNvGrpSpPr/>
          <p:nvPr/>
        </p:nvGrpSpPr>
        <p:grpSpPr>
          <a:xfrm>
            <a:off x="1428728" y="2357430"/>
            <a:ext cx="6493453" cy="2998232"/>
            <a:chOff x="2438400" y="3405188"/>
            <a:chExt cx="6493453" cy="2998232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2743200" y="4052888"/>
              <a:ext cx="1600200" cy="1676400"/>
              <a:chOff x="528" y="2352"/>
              <a:chExt cx="1008" cy="1056"/>
            </a:xfrm>
          </p:grpSpPr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528" y="2352"/>
                <a:ext cx="1008" cy="10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Line 6"/>
              <p:cNvSpPr>
                <a:spLocks noChangeShapeType="1"/>
              </p:cNvSpPr>
              <p:nvPr/>
            </p:nvSpPr>
            <p:spPr bwMode="auto">
              <a:xfrm>
                <a:off x="1008" y="235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7"/>
              <p:cNvSpPr>
                <a:spLocks noChangeShapeType="1"/>
              </p:cNvSpPr>
              <p:nvPr/>
            </p:nvSpPr>
            <p:spPr bwMode="auto">
              <a:xfrm>
                <a:off x="528" y="2880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5880100" y="4052888"/>
              <a:ext cx="1600200" cy="1676400"/>
              <a:chOff x="528" y="2352"/>
              <a:chExt cx="1008" cy="1056"/>
            </a:xfrm>
          </p:grpSpPr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528" y="2352"/>
                <a:ext cx="1008" cy="10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>
                <a:off x="1008" y="235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>
                <a:off x="528" y="2880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438400" y="3405188"/>
              <a:ext cx="32175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err="1" smtClean="0">
                  <a:latin typeface="Times New Roman" pitchFamily="18" charset="0"/>
                  <a:ea typeface="SimSun" pitchFamily="2" charset="-122"/>
                </a:rPr>
                <a:t>Spectrophotomètre</a:t>
              </a:r>
              <a:r>
                <a:rPr lang="en-US" sz="1800" dirty="0" smtClean="0">
                  <a:latin typeface="Times New Roman" pitchFamily="18" charset="0"/>
                  <a:ea typeface="SimSun" pitchFamily="2" charset="-122"/>
                </a:rPr>
                <a:t> : </a:t>
              </a:r>
              <a:r>
                <a:rPr lang="en-US" sz="1800" dirty="0">
                  <a:latin typeface="Times New Roman" pitchFamily="18" charset="0"/>
                  <a:ea typeface="SimSun" pitchFamily="2" charset="-122"/>
                </a:rPr>
                <a:t>1.0, 0.3, 0.3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3810000" y="6034088"/>
              <a:ext cx="19992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latin typeface="Times New Roman" pitchFamily="18" charset="0"/>
                  <a:ea typeface="SimSun" pitchFamily="2" charset="-122"/>
                </a:rPr>
                <a:t>Audience: </a:t>
              </a:r>
              <a:r>
                <a:rPr lang="en-US" sz="1800" dirty="0" smtClean="0">
                  <a:latin typeface="Times New Roman" pitchFamily="18" charset="0"/>
                  <a:ea typeface="SimSun" pitchFamily="2" charset="-122"/>
                </a:rPr>
                <a:t>“</a:t>
              </a:r>
              <a:r>
                <a:rPr lang="en-US" sz="1800" dirty="0" smtClean="0">
                  <a:solidFill>
                    <a:srgbClr val="FF0000"/>
                  </a:solidFill>
                  <a:latin typeface="Times New Roman" pitchFamily="18" charset="0"/>
                  <a:ea typeface="SimSun" pitchFamily="2" charset="-122"/>
                </a:rPr>
                <a:t>Rouge</a:t>
              </a:r>
              <a:r>
                <a:rPr lang="en-US" sz="1800" dirty="0" smtClean="0">
                  <a:latin typeface="Times New Roman" pitchFamily="18" charset="0"/>
                  <a:ea typeface="SimSun" pitchFamily="2" charset="-122"/>
                </a:rPr>
                <a:t>”</a:t>
              </a:r>
              <a:endParaRPr lang="en-US" sz="1800" dirty="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7099300" y="6034088"/>
              <a:ext cx="183255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latin typeface="Times New Roman" pitchFamily="18" charset="0"/>
                  <a:ea typeface="SimSun" pitchFamily="2" charset="-122"/>
                </a:rPr>
                <a:t>Audience: “</a:t>
              </a:r>
              <a:r>
                <a:rPr lang="en-US" sz="1800" dirty="0" smtClean="0">
                  <a:solidFill>
                    <a:schemeClr val="tx2"/>
                  </a:solidFill>
                  <a:latin typeface="Times New Roman" pitchFamily="18" charset="0"/>
                  <a:ea typeface="SimSun" pitchFamily="2" charset="-122"/>
                </a:rPr>
                <a:t>Bleu</a:t>
              </a:r>
              <a:r>
                <a:rPr lang="en-US" sz="1800" dirty="0" smtClean="0">
                  <a:latin typeface="Times New Roman" pitchFamily="18" charset="0"/>
                  <a:ea typeface="SimSun" pitchFamily="2" charset="-122"/>
                </a:rPr>
                <a:t>”</a:t>
              </a:r>
              <a:endParaRPr lang="en-US" sz="1800" dirty="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V="1">
              <a:off x="7086600" y="3824288"/>
              <a:ext cx="685800" cy="152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7086600" y="5348288"/>
              <a:ext cx="838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V="1">
              <a:off x="3886200" y="3824288"/>
              <a:ext cx="838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3886200" y="4433888"/>
              <a:ext cx="685800" cy="160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2438400" y="5743575"/>
              <a:ext cx="174278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err="1" smtClean="0">
                  <a:latin typeface="Times New Roman" pitchFamily="18" charset="0"/>
                  <a:ea typeface="SimSun" pitchFamily="2" charset="-122"/>
                </a:rPr>
                <a:t>Lumière</a:t>
              </a:r>
              <a:r>
                <a:rPr lang="en-US" sz="1800" dirty="0" smtClean="0">
                  <a:latin typeface="Times New Roman" pitchFamily="18" charset="0"/>
                  <a:ea typeface="SimSun" pitchFamily="2" charset="-122"/>
                </a:rPr>
                <a:t> blanche</a:t>
              </a:r>
              <a:endParaRPr lang="en-US" sz="1800" dirty="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5613400" y="5729288"/>
              <a:ext cx="171296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err="1" smtClean="0">
                  <a:latin typeface="Times New Roman" pitchFamily="18" charset="0"/>
                  <a:ea typeface="SimSun" pitchFamily="2" charset="-122"/>
                </a:rPr>
                <a:t>Lumière</a:t>
              </a:r>
              <a:r>
                <a:rPr lang="en-US" sz="1800" b="1" dirty="0" smtClean="0">
                  <a:latin typeface="Times New Roman" pitchFamily="18" charset="0"/>
                  <a:ea typeface="SimSun" pitchFamily="2" charset="-122"/>
                </a:rPr>
                <a:t> </a:t>
              </a:r>
              <a:r>
                <a:rPr lang="en-US" sz="1800" b="1" dirty="0" smtClean="0">
                  <a:solidFill>
                    <a:srgbClr val="FF0000"/>
                  </a:solidFill>
                  <a:latin typeface="Times New Roman" pitchFamily="18" charset="0"/>
                  <a:ea typeface="SimSun" pitchFamily="2" charset="-122"/>
                </a:rPr>
                <a:t>Rouge</a:t>
              </a:r>
              <a:endParaRPr lang="en-US" sz="1800" dirty="0">
                <a:solidFill>
                  <a:srgbClr val="FF0000"/>
                </a:solidFill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3484563" y="5334000"/>
              <a:ext cx="691215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>
                  <a:solidFill>
                    <a:schemeClr val="tx2"/>
                  </a:solidFill>
                  <a:latin typeface="Verdana" pitchFamily="34" charset="0"/>
                  <a:ea typeface="SimSun" pitchFamily="2" charset="-122"/>
                </a:rPr>
                <a:t>Bleu</a:t>
              </a:r>
              <a:endParaRPr lang="en-US" dirty="0">
                <a:solidFill>
                  <a:schemeClr val="tx2"/>
                </a:solidFill>
                <a:latin typeface="Verdana" pitchFamily="34" charset="0"/>
                <a:ea typeface="SimSun" pitchFamily="2" charset="-122"/>
              </a:endParaRP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3506788" y="4506913"/>
              <a:ext cx="906787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>
                  <a:solidFill>
                    <a:srgbClr val="FF0000"/>
                  </a:solidFill>
                  <a:latin typeface="Verdana" pitchFamily="34" charset="0"/>
                  <a:ea typeface="SimSun" pitchFamily="2" charset="-122"/>
                </a:rPr>
                <a:t>Rouge</a:t>
              </a:r>
              <a:endParaRPr lang="en-US" dirty="0">
                <a:solidFill>
                  <a:srgbClr val="FF0000"/>
                </a:solidFill>
                <a:latin typeface="Verdana" pitchFamily="34" charset="0"/>
                <a:ea typeface="SimSun" pitchFamily="2" charset="-122"/>
              </a:endParaRP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6640513" y="5340350"/>
              <a:ext cx="691215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>
                  <a:solidFill>
                    <a:schemeClr val="tx2"/>
                  </a:solidFill>
                  <a:latin typeface="Verdana" pitchFamily="34" charset="0"/>
                  <a:ea typeface="SimSun" pitchFamily="2" charset="-122"/>
                </a:rPr>
                <a:t>Bleu</a:t>
              </a:r>
              <a:endParaRPr lang="en-US" dirty="0">
                <a:solidFill>
                  <a:schemeClr val="tx2"/>
                </a:solidFill>
                <a:latin typeface="Verdana" pitchFamily="34" charset="0"/>
                <a:ea typeface="SimSun" pitchFamily="2" charset="-122"/>
              </a:endParaRP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6662738" y="4513263"/>
              <a:ext cx="906787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>
                  <a:solidFill>
                    <a:srgbClr val="FF0000"/>
                  </a:solidFill>
                  <a:latin typeface="Verdana" pitchFamily="34" charset="0"/>
                  <a:ea typeface="SimSun" pitchFamily="2" charset="-122"/>
                </a:rPr>
                <a:t>Rouge</a:t>
              </a:r>
              <a:endParaRPr lang="en-US" dirty="0">
                <a:solidFill>
                  <a:srgbClr val="FF0000"/>
                </a:solidFill>
                <a:latin typeface="Verdana" pitchFamily="34" charset="0"/>
                <a:ea typeface="SimSun" pitchFamily="2" charset="-122"/>
              </a:endParaRPr>
            </a:p>
          </p:txBody>
        </p:sp>
      </p:grpSp>
      <p:sp>
        <p:nvSpPr>
          <p:cNvPr id="31" name="Rectangle 3"/>
          <p:cNvSpPr txBox="1">
            <a:spLocks noChangeArrowheads="1"/>
          </p:cNvSpPr>
          <p:nvPr/>
        </p:nvSpPr>
        <p:spPr>
          <a:xfrm>
            <a:off x="214282" y="5815018"/>
            <a:ext cx="8929718" cy="104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400" b="0" i="0" u="none" strike="noStrike" kern="1200" cap="none" spc="0" normalizeH="0" baseline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sym typeface="Wingdings" pitchFamily="2" charset="2"/>
              </a:rPr>
              <a:t> </a:t>
            </a:r>
            <a:r>
              <a:rPr kumimoji="0" lang="fr-FR" sz="2400" b="0" i="0" u="none" strike="noStrike" kern="1200" cap="none" spc="0" normalizeH="0" baseline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</a:rPr>
              <a:t>Des patchs avec la même mesure de luminance donnent des couleurs différentes pour les observateurs</a:t>
            </a:r>
            <a:r>
              <a:rPr kumimoji="0" lang="fr-FR" sz="2400" b="0" i="0" u="none" strike="noStrike" kern="1200" cap="none" spc="0" normalizeH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</a:rPr>
              <a:t> humains</a:t>
            </a:r>
            <a:endParaRPr kumimoji="0" lang="fr-FR" sz="2400" b="0" i="0" u="none" strike="noStrike" kern="1200" cap="none" spc="0" normalizeH="0" baseline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2"/>
          <p:cNvSpPr txBox="1">
            <a:spLocks noChangeArrowheads="1"/>
          </p:cNvSpPr>
          <p:nvPr/>
        </p:nvSpPr>
        <p:spPr bwMode="auto">
          <a:xfrm>
            <a:off x="5308285" y="2345288"/>
            <a:ext cx="3217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Times New Roman" pitchFamily="18" charset="0"/>
                <a:ea typeface="SimSun" pitchFamily="2" charset="-122"/>
              </a:rPr>
              <a:t>Spectrophotomètre</a:t>
            </a:r>
            <a:r>
              <a:rPr lang="en-US" dirty="0" smtClean="0">
                <a:latin typeface="Times New Roman" pitchFamily="18" charset="0"/>
                <a:ea typeface="SimSun" pitchFamily="2" charset="-122"/>
              </a:rPr>
              <a:t> : 1.0</a:t>
            </a:r>
            <a:r>
              <a:rPr lang="en-US" sz="1800" dirty="0">
                <a:latin typeface="Times New Roman" pitchFamily="18" charset="0"/>
                <a:ea typeface="SimSun" pitchFamily="2" charset="-122"/>
              </a:rPr>
              <a:t>, 0.3, 0.3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214282" y="1571612"/>
            <a:ext cx="4572032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sng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j-ea"/>
                <a:cs typeface="+mj-cs"/>
              </a:rPr>
              <a:t>Les expériences de Land</a:t>
            </a:r>
            <a:endParaRPr kumimoji="0" lang="fr-FR" sz="2400" b="0" i="0" u="sng" strike="noStrike" kern="1200" cap="none" spc="0" normalizeH="0" baseline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2844" y="1071546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Système visuel humain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-32" y="100010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Caméra couleur</a:t>
            </a:r>
            <a:endParaRPr lang="fr-FR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797083" y="1214422"/>
            <a:ext cx="7489825" cy="5500726"/>
            <a:chOff x="1725645" y="1214422"/>
            <a:chExt cx="7489825" cy="5500726"/>
          </a:xfrm>
        </p:grpSpPr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25645" y="1225573"/>
              <a:ext cx="7489825" cy="548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ZoneTexte 8"/>
            <p:cNvSpPr txBox="1"/>
            <p:nvPr/>
          </p:nvSpPr>
          <p:spPr>
            <a:xfrm>
              <a:off x="2143108" y="1214422"/>
              <a:ext cx="41434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illuminant canonique (6000K)</a:t>
              </a:r>
              <a:endPara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 Constancy</a:t>
            </a:r>
            <a:endParaRPr lang="fr-FR" sz="24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3132" y="1285899"/>
            <a:ext cx="720090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Connecteur droit 3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428860" y="1214422"/>
            <a:ext cx="4143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Illuminant 2000K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32" y="100010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Caméra couleur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500298" y="6376310"/>
            <a:ext cx="4143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Dominante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rouge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4414" y="214290"/>
            <a:ext cx="6500858" cy="48736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fr-FR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Processus de la perception de la couleur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75814" y="1500174"/>
            <a:ext cx="8468152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762000"/>
            <a:r>
              <a:rPr lang="fr-F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Voir: </a:t>
            </a:r>
            <a:r>
              <a:rPr lang="fr-F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utiliser un photorécepteur pour détecter , localiser et  identifier  un objet éclairé par une source de lumière.</a:t>
            </a:r>
            <a:endParaRPr lang="en-GB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966917" y="1800227"/>
            <a:ext cx="4335465" cy="3140077"/>
            <a:chOff x="1032" y="1134"/>
            <a:chExt cx="2731" cy="1978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032" y="1134"/>
              <a:ext cx="535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2000"/>
              <a:r>
                <a:rPr lang="en-GB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objet</a:t>
              </a:r>
              <a:endParaRPr lang="en-GB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graphicFrame>
          <p:nvGraphicFramePr>
            <p:cNvPr id="6" name="Object 7"/>
            <p:cNvGraphicFramePr>
              <a:graphicFrameLocks noChangeAspect="1"/>
            </p:cNvGraphicFramePr>
            <p:nvPr/>
          </p:nvGraphicFramePr>
          <p:xfrm>
            <a:off x="2275" y="1968"/>
            <a:ext cx="1488" cy="1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1073" name="Clip" r:id="rId4" imgW="0" imgH="0" progId="">
                    <p:embed/>
                  </p:oleObj>
                </mc:Choice>
                <mc:Fallback>
                  <p:oleObj name="Clip" r:id="rId4" imgW="0" imgH="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5" y="1968"/>
                          <a:ext cx="1488" cy="1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2339978" y="1501778"/>
            <a:ext cx="6108702" cy="4121153"/>
            <a:chOff x="1259" y="946"/>
            <a:chExt cx="3848" cy="2596"/>
          </a:xfrm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1259" y="946"/>
              <a:ext cx="1412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2000"/>
              <a:r>
                <a:rPr lang="fr-F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photorécepteur</a:t>
              </a:r>
              <a:endParaRPr lang="en-GB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30" y="2584"/>
              <a:ext cx="1077" cy="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778125" y="1800227"/>
            <a:ext cx="4478343" cy="3749677"/>
            <a:chOff x="1683" y="1134"/>
            <a:chExt cx="2821" cy="2362"/>
          </a:xfrm>
        </p:grpSpPr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2895" y="1134"/>
              <a:ext cx="1609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2000"/>
              <a:r>
                <a:rPr lang="fr-F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source de lumière</a:t>
              </a:r>
              <a:endParaRPr lang="en-GB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grpSp>
          <p:nvGrpSpPr>
            <p:cNvPr id="12" name="Group 13"/>
            <p:cNvGrpSpPr>
              <a:grpSpLocks/>
            </p:cNvGrpSpPr>
            <p:nvPr/>
          </p:nvGrpSpPr>
          <p:grpSpPr bwMode="auto">
            <a:xfrm>
              <a:off x="1683" y="2586"/>
              <a:ext cx="2320" cy="910"/>
              <a:chOff x="1683" y="2586"/>
              <a:chExt cx="2320" cy="910"/>
            </a:xfrm>
          </p:grpSpPr>
          <p:pic>
            <p:nvPicPr>
              <p:cNvPr id="13" name="Picture 14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683" y="2816"/>
                <a:ext cx="400" cy="68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grpSp>
            <p:nvGrpSpPr>
              <p:cNvPr id="14" name="Group 15"/>
              <p:cNvGrpSpPr>
                <a:grpSpLocks/>
              </p:cNvGrpSpPr>
              <p:nvPr/>
            </p:nvGrpSpPr>
            <p:grpSpPr bwMode="auto">
              <a:xfrm>
                <a:off x="3523" y="2586"/>
                <a:ext cx="480" cy="480"/>
                <a:chOff x="1619" y="871"/>
                <a:chExt cx="1392" cy="1000"/>
              </a:xfrm>
            </p:grpSpPr>
            <p:sp>
              <p:nvSpPr>
                <p:cNvPr id="21" name="Freeform 16"/>
                <p:cNvSpPr>
                  <a:spLocks/>
                </p:cNvSpPr>
                <p:nvPr/>
              </p:nvSpPr>
              <p:spPr bwMode="auto">
                <a:xfrm>
                  <a:off x="1619" y="1015"/>
                  <a:ext cx="864" cy="664"/>
                </a:xfrm>
                <a:custGeom>
                  <a:avLst/>
                  <a:gdLst>
                    <a:gd name="T0" fmla="*/ 0 w 864"/>
                    <a:gd name="T1" fmla="*/ 0 h 664"/>
                    <a:gd name="T2" fmla="*/ 864 w 864"/>
                    <a:gd name="T3" fmla="*/ 520 h 664"/>
                    <a:gd name="T4" fmla="*/ 864 w 864"/>
                    <a:gd name="T5" fmla="*/ 664 h 664"/>
                    <a:gd name="T6" fmla="*/ 0 w 864"/>
                    <a:gd name="T7" fmla="*/ 144 h 664"/>
                    <a:gd name="T8" fmla="*/ 0 w 864"/>
                    <a:gd name="T9" fmla="*/ 0 h 6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4"/>
                    <a:gd name="T16" fmla="*/ 0 h 664"/>
                    <a:gd name="T17" fmla="*/ 864 w 864"/>
                    <a:gd name="T18" fmla="*/ 664 h 6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4" h="664">
                      <a:moveTo>
                        <a:pt x="0" y="0"/>
                      </a:moveTo>
                      <a:lnTo>
                        <a:pt x="864" y="520"/>
                      </a:lnTo>
                      <a:lnTo>
                        <a:pt x="864" y="664"/>
                      </a:lnTo>
                      <a:lnTo>
                        <a:pt x="0" y="1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08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2" name="Freeform 17"/>
                <p:cNvSpPr>
                  <a:spLocks/>
                </p:cNvSpPr>
                <p:nvPr/>
              </p:nvSpPr>
              <p:spPr bwMode="auto">
                <a:xfrm>
                  <a:off x="1619" y="871"/>
                  <a:ext cx="1392" cy="856"/>
                </a:xfrm>
                <a:custGeom>
                  <a:avLst/>
                  <a:gdLst>
                    <a:gd name="T0" fmla="*/ 0 w 1392"/>
                    <a:gd name="T1" fmla="*/ 144 h 856"/>
                    <a:gd name="T2" fmla="*/ 336 w 1392"/>
                    <a:gd name="T3" fmla="*/ 0 h 856"/>
                    <a:gd name="T4" fmla="*/ 1152 w 1392"/>
                    <a:gd name="T5" fmla="*/ 480 h 856"/>
                    <a:gd name="T6" fmla="*/ 1392 w 1392"/>
                    <a:gd name="T7" fmla="*/ 336 h 856"/>
                    <a:gd name="T8" fmla="*/ 1392 w 1392"/>
                    <a:gd name="T9" fmla="*/ 760 h 856"/>
                    <a:gd name="T10" fmla="*/ 576 w 1392"/>
                    <a:gd name="T11" fmla="*/ 856 h 856"/>
                    <a:gd name="T12" fmla="*/ 864 w 1392"/>
                    <a:gd name="T13" fmla="*/ 664 h 856"/>
                    <a:gd name="T14" fmla="*/ 0 w 1392"/>
                    <a:gd name="T15" fmla="*/ 144 h 8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92"/>
                    <a:gd name="T25" fmla="*/ 0 h 856"/>
                    <a:gd name="T26" fmla="*/ 1392 w 1392"/>
                    <a:gd name="T27" fmla="*/ 856 h 85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92" h="856">
                      <a:moveTo>
                        <a:pt x="0" y="144"/>
                      </a:moveTo>
                      <a:lnTo>
                        <a:pt x="336" y="0"/>
                      </a:lnTo>
                      <a:lnTo>
                        <a:pt x="1152" y="480"/>
                      </a:lnTo>
                      <a:lnTo>
                        <a:pt x="1392" y="336"/>
                      </a:lnTo>
                      <a:lnTo>
                        <a:pt x="1392" y="760"/>
                      </a:lnTo>
                      <a:lnTo>
                        <a:pt x="576" y="856"/>
                      </a:lnTo>
                      <a:lnTo>
                        <a:pt x="864" y="664"/>
                      </a:lnTo>
                      <a:lnTo>
                        <a:pt x="0" y="14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3" name="Freeform 18"/>
                <p:cNvSpPr>
                  <a:spLocks/>
                </p:cNvSpPr>
                <p:nvPr/>
              </p:nvSpPr>
              <p:spPr bwMode="auto">
                <a:xfrm>
                  <a:off x="2195" y="1631"/>
                  <a:ext cx="816" cy="240"/>
                </a:xfrm>
                <a:custGeom>
                  <a:avLst/>
                  <a:gdLst>
                    <a:gd name="T0" fmla="*/ 0 w 816"/>
                    <a:gd name="T1" fmla="*/ 96 h 240"/>
                    <a:gd name="T2" fmla="*/ 816 w 816"/>
                    <a:gd name="T3" fmla="*/ 0 h 240"/>
                    <a:gd name="T4" fmla="*/ 816 w 816"/>
                    <a:gd name="T5" fmla="*/ 144 h 240"/>
                    <a:gd name="T6" fmla="*/ 0 w 816"/>
                    <a:gd name="T7" fmla="*/ 240 h 240"/>
                    <a:gd name="T8" fmla="*/ 0 w 816"/>
                    <a:gd name="T9" fmla="*/ 96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16"/>
                    <a:gd name="T16" fmla="*/ 0 h 240"/>
                    <a:gd name="T17" fmla="*/ 816 w 81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16" h="240">
                      <a:moveTo>
                        <a:pt x="0" y="96"/>
                      </a:moveTo>
                      <a:lnTo>
                        <a:pt x="816" y="0"/>
                      </a:lnTo>
                      <a:lnTo>
                        <a:pt x="816" y="144"/>
                      </a:lnTo>
                      <a:lnTo>
                        <a:pt x="0" y="24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00808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15" name="Group 19"/>
              <p:cNvGrpSpPr>
                <a:grpSpLocks/>
              </p:cNvGrpSpPr>
              <p:nvPr/>
            </p:nvGrpSpPr>
            <p:grpSpPr bwMode="auto">
              <a:xfrm>
                <a:off x="2131" y="2632"/>
                <a:ext cx="432" cy="384"/>
                <a:chOff x="1307" y="1895"/>
                <a:chExt cx="1720" cy="1536"/>
              </a:xfrm>
            </p:grpSpPr>
            <p:sp>
              <p:nvSpPr>
                <p:cNvPr id="16" name="Freeform 20"/>
                <p:cNvSpPr>
                  <a:spLocks/>
                </p:cNvSpPr>
                <p:nvPr/>
              </p:nvSpPr>
              <p:spPr bwMode="auto">
                <a:xfrm>
                  <a:off x="1683" y="2375"/>
                  <a:ext cx="1104" cy="1056"/>
                </a:xfrm>
                <a:custGeom>
                  <a:avLst/>
                  <a:gdLst>
                    <a:gd name="T0" fmla="*/ 0 w 1104"/>
                    <a:gd name="T1" fmla="*/ 792 h 1056"/>
                    <a:gd name="T2" fmla="*/ 0 w 1104"/>
                    <a:gd name="T3" fmla="*/ 1056 h 1056"/>
                    <a:gd name="T4" fmla="*/ 1104 w 1104"/>
                    <a:gd name="T5" fmla="*/ 160 h 1056"/>
                    <a:gd name="T6" fmla="*/ 1104 w 1104"/>
                    <a:gd name="T7" fmla="*/ 0 h 1056"/>
                    <a:gd name="T8" fmla="*/ 0 w 1104"/>
                    <a:gd name="T9" fmla="*/ 792 h 10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04"/>
                    <a:gd name="T16" fmla="*/ 0 h 1056"/>
                    <a:gd name="T17" fmla="*/ 1104 w 1104"/>
                    <a:gd name="T18" fmla="*/ 1056 h 10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04" h="1056">
                      <a:moveTo>
                        <a:pt x="0" y="792"/>
                      </a:moveTo>
                      <a:lnTo>
                        <a:pt x="0" y="1056"/>
                      </a:lnTo>
                      <a:lnTo>
                        <a:pt x="1104" y="160"/>
                      </a:lnTo>
                      <a:lnTo>
                        <a:pt x="1104" y="0"/>
                      </a:lnTo>
                      <a:lnTo>
                        <a:pt x="0" y="792"/>
                      </a:lnTo>
                      <a:close/>
                    </a:path>
                  </a:pathLst>
                </a:custGeom>
                <a:solidFill>
                  <a:srgbClr val="00808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7" name="Freeform 21"/>
                <p:cNvSpPr>
                  <a:spLocks/>
                </p:cNvSpPr>
                <p:nvPr/>
              </p:nvSpPr>
              <p:spPr bwMode="auto">
                <a:xfrm>
                  <a:off x="2211" y="1895"/>
                  <a:ext cx="240" cy="320"/>
                </a:xfrm>
                <a:custGeom>
                  <a:avLst/>
                  <a:gdLst>
                    <a:gd name="T0" fmla="*/ 240 w 240"/>
                    <a:gd name="T1" fmla="*/ 160 h 320"/>
                    <a:gd name="T2" fmla="*/ 240 w 240"/>
                    <a:gd name="T3" fmla="*/ 320 h 320"/>
                    <a:gd name="T4" fmla="*/ 0 w 240"/>
                    <a:gd name="T5" fmla="*/ 128 h 320"/>
                    <a:gd name="T6" fmla="*/ 0 w 240"/>
                    <a:gd name="T7" fmla="*/ 0 h 320"/>
                    <a:gd name="T8" fmla="*/ 240 w 240"/>
                    <a:gd name="T9" fmla="*/ 160 h 3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0"/>
                    <a:gd name="T16" fmla="*/ 0 h 320"/>
                    <a:gd name="T17" fmla="*/ 240 w 240"/>
                    <a:gd name="T18" fmla="*/ 320 h 3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0" h="320">
                      <a:moveTo>
                        <a:pt x="240" y="160"/>
                      </a:moveTo>
                      <a:lnTo>
                        <a:pt x="240" y="320"/>
                      </a:lnTo>
                      <a:lnTo>
                        <a:pt x="0" y="128"/>
                      </a:lnTo>
                      <a:lnTo>
                        <a:pt x="0" y="0"/>
                      </a:lnTo>
                      <a:lnTo>
                        <a:pt x="240" y="160"/>
                      </a:lnTo>
                      <a:close/>
                    </a:path>
                  </a:pathLst>
                </a:custGeom>
                <a:solidFill>
                  <a:srgbClr val="00808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8" name="Freeform 22"/>
                <p:cNvSpPr>
                  <a:spLocks/>
                </p:cNvSpPr>
                <p:nvPr/>
              </p:nvSpPr>
              <p:spPr bwMode="auto">
                <a:xfrm>
                  <a:off x="1307" y="1895"/>
                  <a:ext cx="1720" cy="1272"/>
                </a:xfrm>
                <a:custGeom>
                  <a:avLst/>
                  <a:gdLst>
                    <a:gd name="T0" fmla="*/ 0 w 1720"/>
                    <a:gd name="T1" fmla="*/ 792 h 1272"/>
                    <a:gd name="T2" fmla="*/ 1144 w 1720"/>
                    <a:gd name="T3" fmla="*/ 160 h 1272"/>
                    <a:gd name="T4" fmla="*/ 904 w 1720"/>
                    <a:gd name="T5" fmla="*/ 0 h 1272"/>
                    <a:gd name="T6" fmla="*/ 1672 w 1720"/>
                    <a:gd name="T7" fmla="*/ 56 h 1272"/>
                    <a:gd name="T8" fmla="*/ 1720 w 1720"/>
                    <a:gd name="T9" fmla="*/ 688 h 1272"/>
                    <a:gd name="T10" fmla="*/ 1480 w 1720"/>
                    <a:gd name="T11" fmla="*/ 480 h 1272"/>
                    <a:gd name="T12" fmla="*/ 376 w 1720"/>
                    <a:gd name="T13" fmla="*/ 1272 h 1272"/>
                    <a:gd name="T14" fmla="*/ 0 w 1720"/>
                    <a:gd name="T15" fmla="*/ 792 h 12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20"/>
                    <a:gd name="T25" fmla="*/ 0 h 1272"/>
                    <a:gd name="T26" fmla="*/ 1720 w 1720"/>
                    <a:gd name="T27" fmla="*/ 1272 h 12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20" h="1272">
                      <a:moveTo>
                        <a:pt x="0" y="792"/>
                      </a:moveTo>
                      <a:lnTo>
                        <a:pt x="1144" y="160"/>
                      </a:lnTo>
                      <a:lnTo>
                        <a:pt x="904" y="0"/>
                      </a:lnTo>
                      <a:lnTo>
                        <a:pt x="1672" y="56"/>
                      </a:lnTo>
                      <a:lnTo>
                        <a:pt x="1720" y="688"/>
                      </a:lnTo>
                      <a:lnTo>
                        <a:pt x="1480" y="480"/>
                      </a:lnTo>
                      <a:lnTo>
                        <a:pt x="376" y="1272"/>
                      </a:lnTo>
                      <a:lnTo>
                        <a:pt x="0" y="79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/>
              </p:nvSpPr>
              <p:spPr bwMode="auto">
                <a:xfrm>
                  <a:off x="1307" y="2687"/>
                  <a:ext cx="376" cy="744"/>
                </a:xfrm>
                <a:custGeom>
                  <a:avLst/>
                  <a:gdLst>
                    <a:gd name="T0" fmla="*/ 0 w 376"/>
                    <a:gd name="T1" fmla="*/ 0 h 744"/>
                    <a:gd name="T2" fmla="*/ 376 w 376"/>
                    <a:gd name="T3" fmla="*/ 480 h 744"/>
                    <a:gd name="T4" fmla="*/ 376 w 376"/>
                    <a:gd name="T5" fmla="*/ 744 h 744"/>
                    <a:gd name="T6" fmla="*/ 0 w 376"/>
                    <a:gd name="T7" fmla="*/ 240 h 744"/>
                    <a:gd name="T8" fmla="*/ 0 w 376"/>
                    <a:gd name="T9" fmla="*/ 0 h 7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6"/>
                    <a:gd name="T16" fmla="*/ 0 h 744"/>
                    <a:gd name="T17" fmla="*/ 376 w 376"/>
                    <a:gd name="T18" fmla="*/ 744 h 7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6" h="744">
                      <a:moveTo>
                        <a:pt x="0" y="0"/>
                      </a:moveTo>
                      <a:lnTo>
                        <a:pt x="376" y="480"/>
                      </a:lnTo>
                      <a:lnTo>
                        <a:pt x="376" y="744"/>
                      </a:lnTo>
                      <a:lnTo>
                        <a:pt x="0" y="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08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/>
              </p:nvSpPr>
              <p:spPr bwMode="auto">
                <a:xfrm>
                  <a:off x="2787" y="2375"/>
                  <a:ext cx="240" cy="392"/>
                </a:xfrm>
                <a:custGeom>
                  <a:avLst/>
                  <a:gdLst>
                    <a:gd name="T0" fmla="*/ 0 w 240"/>
                    <a:gd name="T1" fmla="*/ 0 h 392"/>
                    <a:gd name="T2" fmla="*/ 0 w 240"/>
                    <a:gd name="T3" fmla="*/ 160 h 392"/>
                    <a:gd name="T4" fmla="*/ 240 w 240"/>
                    <a:gd name="T5" fmla="*/ 392 h 392"/>
                    <a:gd name="T6" fmla="*/ 240 w 240"/>
                    <a:gd name="T7" fmla="*/ 208 h 392"/>
                    <a:gd name="T8" fmla="*/ 0 w 240"/>
                    <a:gd name="T9" fmla="*/ 0 h 3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0"/>
                    <a:gd name="T16" fmla="*/ 0 h 392"/>
                    <a:gd name="T17" fmla="*/ 240 w 240"/>
                    <a:gd name="T18" fmla="*/ 392 h 3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0" h="392">
                      <a:moveTo>
                        <a:pt x="0" y="0"/>
                      </a:moveTo>
                      <a:lnTo>
                        <a:pt x="0" y="160"/>
                      </a:lnTo>
                      <a:lnTo>
                        <a:pt x="240" y="392"/>
                      </a:lnTo>
                      <a:lnTo>
                        <a:pt x="240" y="2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08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24" name="Group 25"/>
          <p:cNvGrpSpPr>
            <a:grpSpLocks/>
          </p:cNvGrpSpPr>
          <p:nvPr/>
        </p:nvGrpSpPr>
        <p:grpSpPr bwMode="auto">
          <a:xfrm>
            <a:off x="1476377" y="3886200"/>
            <a:ext cx="1562102" cy="1123950"/>
            <a:chOff x="963" y="2448"/>
            <a:chExt cx="984" cy="708"/>
          </a:xfrm>
        </p:grpSpPr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963" y="2448"/>
              <a:ext cx="984" cy="4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2000"/>
              <a:r>
                <a:rPr lang="fr-FR" sz="1200" b="1" i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Source de lumière </a:t>
              </a:r>
              <a:endParaRPr lang="fr-F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  <a:p>
              <a:pPr defTabSz="762000">
                <a:buClr>
                  <a:schemeClr val="tx1"/>
                </a:buClr>
                <a:buSzPct val="80000"/>
                <a:buFont typeface="Wingdings" pitchFamily="2" charset="2"/>
                <a:buChar char="o"/>
              </a:pPr>
              <a:r>
                <a:rPr lang="fr-FR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  </a:t>
              </a:r>
              <a:r>
                <a:rPr lang="fr-FR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Radiance</a:t>
              </a:r>
              <a:endParaRPr lang="fr-F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  <a:p>
              <a:pPr defTabSz="762000">
                <a:buClr>
                  <a:schemeClr val="tx1"/>
                </a:buClr>
                <a:buSzPct val="80000"/>
                <a:buFont typeface="Wingdings" pitchFamily="2" charset="2"/>
                <a:buChar char="o"/>
              </a:pPr>
              <a:r>
                <a:rPr lang="fr-FR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  </a:t>
              </a:r>
              <a:r>
                <a:rPr lang="fr-FR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Spectre</a:t>
              </a:r>
              <a:endPara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6" name="AutoShape 27"/>
            <p:cNvCxnSpPr>
              <a:cxnSpLocks noChangeShapeType="1"/>
              <a:stCxn id="25" idx="1"/>
            </p:cNvCxnSpPr>
            <p:nvPr/>
          </p:nvCxnSpPr>
          <p:spPr bwMode="auto">
            <a:xfrm rot="10800000" flipH="1" flipV="1">
              <a:off x="963" y="2652"/>
              <a:ext cx="720" cy="504"/>
            </a:xfrm>
            <a:prstGeom prst="bentConnector3">
              <a:avLst>
                <a:gd name="adj1" fmla="val -2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27" name="Group 28"/>
          <p:cNvGrpSpPr>
            <a:grpSpLocks/>
          </p:cNvGrpSpPr>
          <p:nvPr/>
        </p:nvGrpSpPr>
        <p:grpSpPr bwMode="auto">
          <a:xfrm>
            <a:off x="6581775" y="3124200"/>
            <a:ext cx="1473200" cy="1738313"/>
            <a:chOff x="4179" y="1968"/>
            <a:chExt cx="928" cy="1095"/>
          </a:xfrm>
        </p:grpSpPr>
        <p:sp>
          <p:nvSpPr>
            <p:cNvPr id="28" name="Text Box 29"/>
            <p:cNvSpPr txBox="1">
              <a:spLocks noChangeArrowheads="1"/>
            </p:cNvSpPr>
            <p:nvPr/>
          </p:nvSpPr>
          <p:spPr bwMode="auto">
            <a:xfrm>
              <a:off x="4179" y="1968"/>
              <a:ext cx="832" cy="4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2000"/>
              <a:r>
                <a:rPr lang="fr-FR" sz="1200" b="1" i="1" u="sng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Photorecepteur</a:t>
              </a:r>
              <a:endParaRPr lang="fr-F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  <a:p>
              <a:pPr defTabSz="762000">
                <a:buClr>
                  <a:schemeClr val="tx1"/>
                </a:buClr>
                <a:buSzPct val="80000"/>
                <a:buFont typeface="Wingdings" pitchFamily="2" charset="2"/>
                <a:buChar char="o"/>
              </a:pPr>
              <a:r>
                <a:rPr lang="fr-FR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  </a:t>
              </a:r>
              <a:r>
                <a:rPr lang="fr-FR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Brillance</a:t>
              </a:r>
              <a:endParaRPr lang="fr-F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  <a:p>
              <a:pPr defTabSz="762000">
                <a:buClr>
                  <a:schemeClr val="tx1"/>
                </a:buClr>
                <a:buSzPct val="80000"/>
                <a:buFont typeface="Wingdings" pitchFamily="2" charset="2"/>
                <a:buChar char="o"/>
              </a:pPr>
              <a:r>
                <a:rPr lang="fr-FR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  "</a:t>
              </a:r>
              <a:r>
                <a:rPr lang="fr-FR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Couleur"</a:t>
              </a:r>
              <a:endPara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9" name="AutoShape 30"/>
            <p:cNvCxnSpPr>
              <a:cxnSpLocks noChangeShapeType="1"/>
              <a:stCxn id="28" idx="3"/>
            </p:cNvCxnSpPr>
            <p:nvPr/>
          </p:nvCxnSpPr>
          <p:spPr bwMode="auto">
            <a:xfrm>
              <a:off x="5011" y="2172"/>
              <a:ext cx="96" cy="891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30" name="Group 31"/>
          <p:cNvGrpSpPr>
            <a:grpSpLocks/>
          </p:cNvGrpSpPr>
          <p:nvPr/>
        </p:nvGrpSpPr>
        <p:grpSpPr bwMode="auto">
          <a:xfrm>
            <a:off x="4676780" y="4940302"/>
            <a:ext cx="1177927" cy="1344613"/>
            <a:chOff x="2979" y="3112"/>
            <a:chExt cx="742" cy="847"/>
          </a:xfrm>
        </p:grpSpPr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2979" y="3552"/>
              <a:ext cx="742" cy="4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2000"/>
              <a:r>
                <a:rPr lang="fr-FR" sz="1200" b="1" i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Objet</a:t>
              </a:r>
              <a:endParaRPr lang="fr-F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  <a:p>
              <a:pPr defTabSz="762000">
                <a:buClr>
                  <a:schemeClr val="tx1"/>
                </a:buClr>
                <a:buSzPct val="80000"/>
                <a:buFont typeface="Wingdings" pitchFamily="2" charset="2"/>
                <a:buChar char="o"/>
              </a:pPr>
              <a:r>
                <a:rPr lang="fr-FR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   </a:t>
              </a:r>
              <a:r>
                <a:rPr lang="fr-FR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‘’Couleur’’</a:t>
              </a:r>
              <a:endParaRPr lang="fr-F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  <a:p>
              <a:pPr defTabSz="762000">
                <a:buClr>
                  <a:schemeClr val="tx1"/>
                </a:buClr>
                <a:buSzPct val="80000"/>
                <a:buFont typeface="Wingdings" pitchFamily="2" charset="2"/>
                <a:buChar char="o"/>
              </a:pPr>
              <a:r>
                <a:rPr lang="fr-FR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   </a:t>
              </a:r>
              <a:r>
                <a:rPr lang="fr-FR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Forme</a:t>
              </a:r>
              <a:endPara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2" name="AutoShape 33"/>
            <p:cNvCxnSpPr>
              <a:cxnSpLocks noChangeShapeType="1"/>
              <a:stCxn id="31" idx="0"/>
            </p:cNvCxnSpPr>
            <p:nvPr/>
          </p:nvCxnSpPr>
          <p:spPr bwMode="auto">
            <a:xfrm rot="16200000" flipV="1">
              <a:off x="2965" y="3166"/>
              <a:ext cx="440" cy="331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</p:grpSp>
      <p:cxnSp>
        <p:nvCxnSpPr>
          <p:cNvPr id="35" name="Connecteur droit 3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à coins arrondis 35"/>
          <p:cNvSpPr/>
          <p:nvPr/>
        </p:nvSpPr>
        <p:spPr>
          <a:xfrm>
            <a:off x="5643570" y="2643182"/>
            <a:ext cx="3357586" cy="3929090"/>
          </a:xfrm>
          <a:prstGeom prst="roundRect">
            <a:avLst/>
          </a:prstGeom>
          <a:noFill/>
          <a:ln w="76200" cmpd="thickThin">
            <a:prstDash val="dash"/>
          </a:ln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3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/>
          <p:cNvGrpSpPr/>
          <p:nvPr/>
        </p:nvGrpSpPr>
        <p:grpSpPr>
          <a:xfrm>
            <a:off x="1727232" y="1159830"/>
            <a:ext cx="7416800" cy="5698194"/>
            <a:chOff x="1727232" y="1159830"/>
            <a:chExt cx="7416800" cy="5698194"/>
          </a:xfrm>
        </p:grpSpPr>
        <p:pic>
          <p:nvPicPr>
            <p:cNvPr id="2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27232" y="1200174"/>
              <a:ext cx="7416800" cy="5657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ZoneTexte 8"/>
            <p:cNvSpPr txBox="1"/>
            <p:nvPr/>
          </p:nvSpPr>
          <p:spPr>
            <a:xfrm>
              <a:off x="2143108" y="1159830"/>
              <a:ext cx="41434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Illuminant 3000K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2" y="100010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Caméra couleur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500298" y="6376310"/>
            <a:ext cx="4143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Dominante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orange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/>
          <p:cNvGrpSpPr/>
          <p:nvPr/>
        </p:nvGrpSpPr>
        <p:grpSpPr>
          <a:xfrm>
            <a:off x="1582769" y="1323606"/>
            <a:ext cx="7561263" cy="5534418"/>
            <a:chOff x="1582769" y="1323606"/>
            <a:chExt cx="7561263" cy="5534418"/>
          </a:xfrm>
        </p:grpSpPr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82769" y="1357298"/>
              <a:ext cx="7561263" cy="550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ZoneTexte 8"/>
            <p:cNvSpPr txBox="1"/>
            <p:nvPr/>
          </p:nvSpPr>
          <p:spPr>
            <a:xfrm>
              <a:off x="2143108" y="1323606"/>
              <a:ext cx="47863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illuminant 6000K + 5000K 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32" y="100010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Caméra couleur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0" y="6488668"/>
            <a:ext cx="36433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Dominante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légèrement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jaune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3433783"/>
            <a:ext cx="5613016" cy="3209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Connecteur droit 6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42844" y="1071546"/>
            <a:ext cx="5799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Comment reproduire </a:t>
            </a:r>
            <a:r>
              <a:rPr lang="fr-FR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color</a:t>
            </a:r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constancy</a:t>
            </a:r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avec des caméras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034" y="1808796"/>
            <a:ext cx="7500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Deux étapes</a:t>
            </a:r>
          </a:p>
          <a:p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Estimation de l’éclairage ambiant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Le soustraire et le remplacer par l’illuminant canonique</a:t>
            </a:r>
            <a:endParaRPr lang="fr-FR" dirty="0" smtClean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710" y="2143116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857224" y="2371078"/>
            <a:ext cx="7858180" cy="321471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just"/>
            <a:endParaRPr lang="fr-FR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42844" y="1071546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Hypothèses pour la color constancy</a:t>
            </a:r>
            <a:endParaRPr lang="fr-FR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71538" y="2714713"/>
            <a:ext cx="78929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 Adaptation des réponses des cônes (Von </a:t>
            </a:r>
            <a:r>
              <a:rPr lang="fr-F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Kries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)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 Hypothèses physiques sur l’éclairage et la scène (GW et WP)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 Analyse spatiale global de la scène avant intégration (Land)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fr-F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 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Connaissances</a:t>
            </a:r>
            <a:r>
              <a:rPr lang="fr-F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a priori 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des couleurs des surfaces (RN)</a:t>
            </a:r>
          </a:p>
          <a:p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84520" y="2071678"/>
            <a:ext cx="1857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Hypothèses</a:t>
            </a:r>
            <a:endParaRPr lang="fr-FR" b="1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 Constancy</a:t>
            </a:r>
            <a:endParaRPr lang="fr-FR" sz="24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14282" y="135729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Modèle d’acquisition des images couleur</a:t>
            </a:r>
            <a:endParaRPr lang="fr-FR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0" y="2143116"/>
            <a:ext cx="9144000" cy="4599970"/>
            <a:chOff x="0" y="2296269"/>
            <a:chExt cx="9144000" cy="4599970"/>
          </a:xfrm>
        </p:grpSpPr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3" cstate="print">
              <a:lum contrast="20000"/>
            </a:blip>
            <a:srcRect t="20036"/>
            <a:stretch>
              <a:fillRect/>
            </a:stretch>
          </p:blipFill>
          <p:spPr bwMode="auto">
            <a:xfrm>
              <a:off x="0" y="2296269"/>
              <a:ext cx="9144000" cy="4561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ZoneTexte 10"/>
            <p:cNvSpPr txBox="1"/>
            <p:nvPr/>
          </p:nvSpPr>
          <p:spPr>
            <a:xfrm>
              <a:off x="574670" y="2333332"/>
              <a:ext cx="7926420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2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rPr>
                <a:t>La valeur du pixel localisé en (x,y) pour le canal k est exprimé par :</a:t>
              </a:r>
              <a:endParaRPr lang="fr-FR" sz="2200" b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656690" y="4559582"/>
              <a:ext cx="520132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200" b="1" smtClean="0">
                  <a:latin typeface="Arial" pitchFamily="34" charset="0"/>
                  <a:cs typeface="Arial" pitchFamily="34" charset="0"/>
                </a:rPr>
                <a:t>Radiance de la source d’éclairage</a:t>
              </a:r>
              <a:endParaRPr lang="fr-FR" sz="22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102164" y="5083746"/>
              <a:ext cx="36128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200" b="1" smtClean="0">
                  <a:latin typeface="Arial" pitchFamily="34" charset="0"/>
                  <a:cs typeface="Arial" pitchFamily="34" charset="0"/>
                </a:rPr>
                <a:t>Réflectance de la surface</a:t>
              </a:r>
              <a:endParaRPr lang="fr-FR" sz="22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714480" y="5588986"/>
              <a:ext cx="742952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200" b="1" smtClean="0">
                  <a:latin typeface="Arial" pitchFamily="34" charset="0"/>
                  <a:cs typeface="Arial" pitchFamily="34" charset="0"/>
                </a:rPr>
                <a:t>Sensibilité spectrale du canal </a:t>
              </a:r>
              <a:r>
                <a:rPr lang="fr-FR" sz="2200" i="1" smtClean="0">
                  <a:latin typeface="Arial" pitchFamily="34" charset="0"/>
                  <a:cs typeface="Arial" pitchFamily="34" charset="0"/>
                </a:rPr>
                <a:t>k</a:t>
              </a:r>
              <a:r>
                <a:rPr lang="fr-FR" sz="2200" b="1" smtClean="0">
                  <a:latin typeface="Arial" pitchFamily="34" charset="0"/>
                  <a:cs typeface="Arial" pitchFamily="34" charset="0"/>
                </a:rPr>
                <a:t> de la caméra</a:t>
              </a:r>
              <a:endParaRPr lang="fr-FR" sz="22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456024" y="6126798"/>
              <a:ext cx="1887882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200" b="1" smtClean="0">
                  <a:latin typeface="Arial" pitchFamily="34" charset="0"/>
                  <a:cs typeface="Arial" pitchFamily="34" charset="0"/>
                </a:rPr>
                <a:t>Longueur d’onde</a:t>
              </a:r>
              <a:endParaRPr lang="fr-FR" sz="22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708348" y="6105898"/>
              <a:ext cx="307183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200" b="1" smtClean="0">
                  <a:latin typeface="Arial" pitchFamily="34" charset="0"/>
                  <a:cs typeface="Arial" pitchFamily="34" charset="0"/>
                </a:rPr>
                <a:t>Spectre du visible</a:t>
              </a:r>
              <a:endParaRPr lang="fr-FR" sz="2200" b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 Constancy</a:t>
            </a:r>
            <a:endParaRPr lang="fr-FR" sz="24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428868"/>
            <a:ext cx="3006933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e 19"/>
          <p:cNvGrpSpPr/>
          <p:nvPr/>
        </p:nvGrpSpPr>
        <p:grpSpPr>
          <a:xfrm>
            <a:off x="3571868" y="2357430"/>
            <a:ext cx="5163539" cy="1714512"/>
            <a:chOff x="3571868" y="2357430"/>
            <a:chExt cx="5163539" cy="1714512"/>
          </a:xfrm>
        </p:grpSpPr>
        <p:pic>
          <p:nvPicPr>
            <p:cNvPr id="1884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34813" y="2357430"/>
              <a:ext cx="4500594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" name="Flèche droite 18"/>
            <p:cNvSpPr/>
            <p:nvPr/>
          </p:nvSpPr>
          <p:spPr>
            <a:xfrm>
              <a:off x="3571868" y="3090178"/>
              <a:ext cx="714380" cy="33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5" name="Connecteur droit 2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14282" y="1142984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Solution dans le modèle linéaire</a:t>
            </a:r>
            <a:endParaRPr lang="fr-FR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3786214" y="4500570"/>
            <a:ext cx="2071670" cy="1631216"/>
            <a:chOff x="3786214" y="4500570"/>
            <a:chExt cx="2071670" cy="1631216"/>
          </a:xfrm>
        </p:grpSpPr>
        <p:sp>
          <p:nvSpPr>
            <p:cNvPr id="6" name="Rectangle 5"/>
            <p:cNvSpPr/>
            <p:nvPr/>
          </p:nvSpPr>
          <p:spPr>
            <a:xfrm>
              <a:off x="3786214" y="4500570"/>
              <a:ext cx="1785918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b="1" smtClean="0"/>
                <a:t>K</a:t>
              </a:r>
              <a:r>
                <a:rPr lang="fr-FR" sz="2000" b="1" baseline="-25000" smtClean="0"/>
                <a:t>R</a:t>
              </a:r>
              <a:r>
                <a:rPr lang="fr-FR" sz="2000" b="1" smtClean="0"/>
                <a:t>= 1/</a:t>
              </a:r>
              <a:r>
                <a:rPr lang="fr-FR" sz="2000" b="1" smtClean="0">
                  <a:sym typeface="Symbol"/>
                </a:rPr>
                <a:t></a:t>
              </a:r>
              <a:endParaRPr lang="fr-FR" sz="2000" b="1" smtClean="0"/>
            </a:p>
            <a:p>
              <a:endParaRPr lang="fr-FR" sz="2000" b="1" smtClean="0"/>
            </a:p>
            <a:p>
              <a:r>
                <a:rPr lang="fr-FR" sz="2000" b="1" smtClean="0"/>
                <a:t>K</a:t>
              </a:r>
              <a:r>
                <a:rPr lang="fr-FR" sz="2000" b="1" baseline="-25000" smtClean="0"/>
                <a:t>G</a:t>
              </a:r>
              <a:r>
                <a:rPr lang="fr-FR" sz="2000" b="1" smtClean="0"/>
                <a:t>= 1/</a:t>
              </a:r>
              <a:r>
                <a:rPr lang="fr-FR" sz="2000" b="1" smtClean="0">
                  <a:sym typeface="Symbol"/>
                </a:rPr>
                <a:t></a:t>
              </a:r>
              <a:r>
                <a:rPr lang="fr-FR" sz="2000" b="1" smtClean="0"/>
                <a:t> </a:t>
              </a:r>
            </a:p>
            <a:p>
              <a:endParaRPr lang="fr-FR" sz="2000" b="1" smtClean="0"/>
            </a:p>
            <a:p>
              <a:r>
                <a:rPr lang="fr-FR" sz="2000" b="1" smtClean="0"/>
                <a:t>K</a:t>
              </a:r>
              <a:r>
                <a:rPr lang="fr-FR" sz="2000" b="1" baseline="-25000" smtClean="0"/>
                <a:t>B</a:t>
              </a:r>
              <a:r>
                <a:rPr lang="fr-FR" sz="2000" b="1" smtClean="0"/>
                <a:t>= 1/</a:t>
              </a:r>
              <a:r>
                <a:rPr lang="fr-FR" sz="2000" b="1" smtClean="0">
                  <a:sym typeface="Symbol"/>
                </a:rPr>
                <a:t></a:t>
              </a:r>
              <a:endParaRPr lang="fr-FR" sz="2000" b="1" smtClean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5143504" y="4857760"/>
              <a:ext cx="714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?</a:t>
              </a:r>
              <a:endParaRPr lang="fr-FR"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 Constancy</a:t>
            </a:r>
            <a:endParaRPr lang="fr-FR" sz="2400">
              <a:solidFill>
                <a:schemeClr val="tx2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57158" y="1714488"/>
            <a:ext cx="718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Sous certains hypothèses, le problème peut prendre la forme linéaire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eur droit 2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500430" y="1785926"/>
            <a:ext cx="285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Von </a:t>
            </a:r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Kries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l’idée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28596" y="2428868"/>
            <a:ext cx="82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L’adaptation du système visuel humain s’opère à travers des coefficients de gain appliqués aux cônes (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L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, </a:t>
            </a:r>
            <a:r>
              <a:rPr lang="fr-F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M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 et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S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)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cs typeface="Arial" pitchFamily="34" charset="0"/>
            </a:endParaRPr>
          </a:p>
        </p:txBody>
      </p:sp>
      <p:pic>
        <p:nvPicPr>
          <p:cNvPr id="55296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428860" y="3357562"/>
            <a:ext cx="28194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963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215206" y="4500570"/>
            <a:ext cx="105727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ZoneTexte 16"/>
          <p:cNvSpPr txBox="1"/>
          <p:nvPr/>
        </p:nvSpPr>
        <p:spPr>
          <a:xfrm>
            <a:off x="571472" y="5214950"/>
            <a:ext cx="6500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Les coefficients sont calculés de manière à ce qu’une surface blanche </a:t>
            </a:r>
            <a:r>
              <a:rPr lang="fr-F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aie son 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triplet ( </a:t>
            </a:r>
            <a:r>
              <a:rPr lang="fr-F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L</a:t>
            </a:r>
            <a:r>
              <a:rPr lang="fr-FR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w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, </a:t>
            </a:r>
            <a:r>
              <a:rPr lang="fr-FR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M</a:t>
            </a:r>
            <a:r>
              <a:rPr lang="fr-FR" b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w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 et </a:t>
            </a:r>
            <a:r>
              <a:rPr lang="fr-FR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S</a:t>
            </a:r>
            <a:r>
              <a:rPr lang="fr-FR" b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w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Arial" pitchFamily="34" charset="0"/>
              </a:rPr>
              <a:t> ) constant et égal à 1.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cs typeface="Arial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 pour la CC</a:t>
            </a:r>
            <a:endParaRPr lang="fr-FR" b="1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 Constancy</a:t>
            </a:r>
            <a:endParaRPr lang="fr-FR" sz="24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1500174"/>
            <a:ext cx="6238800" cy="465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Connecteur droit 5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97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1500174"/>
            <a:ext cx="6238892" cy="467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ZoneTexte 9"/>
          <p:cNvSpPr txBox="1"/>
          <p:nvPr/>
        </p:nvSpPr>
        <p:spPr>
          <a:xfrm>
            <a:off x="3428992" y="1000108"/>
            <a:ext cx="385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Le monde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gris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l’idée</a:t>
            </a:r>
            <a:endParaRPr lang="en-US" sz="2400" b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99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428868"/>
            <a:ext cx="3006933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Groupe 19"/>
          <p:cNvGrpSpPr/>
          <p:nvPr/>
        </p:nvGrpSpPr>
        <p:grpSpPr>
          <a:xfrm>
            <a:off x="3571868" y="2357430"/>
            <a:ext cx="5163539" cy="1714512"/>
            <a:chOff x="3571868" y="2357430"/>
            <a:chExt cx="5163539" cy="1714512"/>
          </a:xfrm>
        </p:grpSpPr>
        <p:pic>
          <p:nvPicPr>
            <p:cNvPr id="1884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34813" y="2357430"/>
              <a:ext cx="4500594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" name="Flèche droite 18"/>
            <p:cNvSpPr/>
            <p:nvPr/>
          </p:nvSpPr>
          <p:spPr>
            <a:xfrm>
              <a:off x="3571868" y="3090178"/>
              <a:ext cx="714380" cy="33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5" name="Connecteur droit 2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571736" y="1467137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monde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gris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: 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785818" y="4500570"/>
            <a:ext cx="8143900" cy="1631216"/>
            <a:chOff x="785818" y="4500570"/>
            <a:chExt cx="8143900" cy="1631216"/>
          </a:xfrm>
        </p:grpSpPr>
        <p:grpSp>
          <p:nvGrpSpPr>
            <p:cNvPr id="24" name="Groupe 23"/>
            <p:cNvGrpSpPr/>
            <p:nvPr/>
          </p:nvGrpSpPr>
          <p:grpSpPr>
            <a:xfrm>
              <a:off x="785818" y="4500570"/>
              <a:ext cx="8143900" cy="1631216"/>
              <a:chOff x="785818" y="4500570"/>
              <a:chExt cx="8143900" cy="1631216"/>
            </a:xfrm>
          </p:grpSpPr>
          <p:grpSp>
            <p:nvGrpSpPr>
              <p:cNvPr id="10" name="Groupe 9"/>
              <p:cNvGrpSpPr/>
              <p:nvPr/>
            </p:nvGrpSpPr>
            <p:grpSpPr>
              <a:xfrm>
                <a:off x="785818" y="4500570"/>
                <a:ext cx="4572000" cy="1631216"/>
                <a:chOff x="2214546" y="5072074"/>
                <a:chExt cx="4572000" cy="1631216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2214546" y="5072074"/>
                  <a:ext cx="4572000" cy="163121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r>
                    <a:rPr lang="fr-FR" sz="2000" b="1" dirty="0" smtClean="0"/>
                    <a:t>K</a:t>
                  </a:r>
                  <a:r>
                    <a:rPr lang="fr-FR" sz="2000" b="1" baseline="-25000" dirty="0" smtClean="0"/>
                    <a:t>R</a:t>
                  </a:r>
                  <a:r>
                    <a:rPr lang="fr-FR" sz="2000" b="1" dirty="0" smtClean="0"/>
                    <a:t>= 1/</a:t>
                  </a:r>
                  <a:r>
                    <a:rPr lang="fr-FR" sz="2000" b="1" dirty="0" smtClean="0">
                      <a:sym typeface="Symbol"/>
                    </a:rPr>
                    <a:t></a:t>
                  </a:r>
                  <a:r>
                    <a:rPr lang="fr-FR" sz="2000" b="1" dirty="0" smtClean="0"/>
                    <a:t> = </a:t>
                  </a:r>
                  <a:r>
                    <a:rPr lang="fr-FR" sz="2000" b="1" dirty="0" err="1" smtClean="0"/>
                    <a:t>Avg</a:t>
                  </a:r>
                  <a:r>
                    <a:rPr lang="fr-FR" sz="2000" b="1" dirty="0" smtClean="0"/>
                    <a:t> / </a:t>
                  </a:r>
                </a:p>
                <a:p>
                  <a:endParaRPr lang="fr-FR" sz="2000" b="1" dirty="0" smtClean="0"/>
                </a:p>
                <a:p>
                  <a:r>
                    <a:rPr lang="fr-FR" sz="2000" b="1" dirty="0" smtClean="0"/>
                    <a:t>K</a:t>
                  </a:r>
                  <a:r>
                    <a:rPr lang="fr-FR" sz="2000" b="1" baseline="-25000" dirty="0" smtClean="0"/>
                    <a:t>G</a:t>
                  </a:r>
                  <a:r>
                    <a:rPr lang="fr-FR" sz="2000" b="1" dirty="0" smtClean="0"/>
                    <a:t>= 1/</a:t>
                  </a:r>
                  <a:r>
                    <a:rPr lang="fr-FR" sz="2000" b="1" dirty="0" smtClean="0">
                      <a:sym typeface="Symbol"/>
                    </a:rPr>
                    <a:t></a:t>
                  </a:r>
                  <a:r>
                    <a:rPr lang="fr-FR" sz="2000" b="1" dirty="0" smtClean="0"/>
                    <a:t> = </a:t>
                  </a:r>
                  <a:r>
                    <a:rPr lang="fr-FR" sz="2000" b="1" dirty="0" err="1" smtClean="0"/>
                    <a:t>Avg</a:t>
                  </a:r>
                  <a:r>
                    <a:rPr lang="fr-FR" sz="2000" b="1" dirty="0" smtClean="0"/>
                    <a:t> /</a:t>
                  </a:r>
                </a:p>
                <a:p>
                  <a:endParaRPr lang="fr-FR" sz="2000" b="1" dirty="0" smtClean="0"/>
                </a:p>
                <a:p>
                  <a:r>
                    <a:rPr lang="fr-FR" sz="2000" b="1" dirty="0" smtClean="0"/>
                    <a:t>K</a:t>
                  </a:r>
                  <a:r>
                    <a:rPr lang="fr-FR" sz="2000" b="1" baseline="-25000" dirty="0" smtClean="0"/>
                    <a:t>B</a:t>
                  </a:r>
                  <a:r>
                    <a:rPr lang="fr-FR" sz="2000" b="1" dirty="0" smtClean="0"/>
                    <a:t>= 1/</a:t>
                  </a:r>
                  <a:r>
                    <a:rPr lang="fr-FR" sz="2000" b="1" dirty="0" smtClean="0">
                      <a:sym typeface="Symbol"/>
                    </a:rPr>
                    <a:t></a:t>
                  </a:r>
                  <a:r>
                    <a:rPr lang="fr-FR" sz="2000" b="1" dirty="0" smtClean="0"/>
                    <a:t> = </a:t>
                  </a:r>
                  <a:r>
                    <a:rPr lang="fr-FR" sz="2000" b="1" dirty="0" err="1" smtClean="0"/>
                    <a:t>Avg</a:t>
                  </a:r>
                  <a:r>
                    <a:rPr lang="fr-FR" sz="2000" b="1" dirty="0" smtClean="0"/>
                    <a:t> /</a:t>
                  </a:r>
                </a:p>
              </p:txBody>
            </p:sp>
            <p:pic>
              <p:nvPicPr>
                <p:cNvPr id="188420" name="Picture 4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977774" y="5091260"/>
                  <a:ext cx="276225" cy="3524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88421" name="Picture 5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000496" y="5715016"/>
                  <a:ext cx="238125" cy="3619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8" name="Groupe 17"/>
              <p:cNvGrpSpPr/>
              <p:nvPr/>
            </p:nvGrpSpPr>
            <p:grpSpPr>
              <a:xfrm>
                <a:off x="4214810" y="4572008"/>
                <a:ext cx="4714908" cy="1477328"/>
                <a:chOff x="4214810" y="4572008"/>
                <a:chExt cx="4714908" cy="1477328"/>
              </a:xfrm>
            </p:grpSpPr>
            <p:sp>
              <p:nvSpPr>
                <p:cNvPr id="11" name="ZoneTexte 10"/>
                <p:cNvSpPr txBox="1"/>
                <p:nvPr/>
              </p:nvSpPr>
              <p:spPr>
                <a:xfrm>
                  <a:off x="4214810" y="4572008"/>
                  <a:ext cx="4714908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smtClean="0"/>
                    <a:t>où </a:t>
                  </a:r>
                </a:p>
                <a:p>
                  <a:r>
                    <a:rPr lang="fr-FR" dirty="0" smtClean="0"/>
                    <a:t>     ,     et         sont les valeurs moyennes respectivement du rouge, vert et bleu</a:t>
                  </a:r>
                </a:p>
                <a:p>
                  <a:endParaRPr lang="fr-FR" dirty="0" smtClean="0"/>
                </a:p>
                <a:p>
                  <a:r>
                    <a:rPr lang="fr-FR" b="1" dirty="0" err="1" smtClean="0"/>
                    <a:t>Avg</a:t>
                  </a:r>
                  <a:r>
                    <a:rPr lang="fr-FR" b="1" dirty="0" smtClean="0"/>
                    <a:t> </a:t>
                  </a:r>
                  <a:r>
                    <a:rPr lang="fr-FR" dirty="0" smtClean="0"/>
                    <a:t>est la moyenne du (     ,      et     )</a:t>
                  </a:r>
                  <a:endParaRPr lang="fr-FR" dirty="0"/>
                </a:p>
              </p:txBody>
            </p:sp>
            <p:pic>
              <p:nvPicPr>
                <p:cNvPr id="12" name="Picture 4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286248" y="4885056"/>
                  <a:ext cx="276225" cy="3524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3" name="Picture 5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643438" y="4839744"/>
                  <a:ext cx="238125" cy="3619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5" name="Picture 4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504530" y="5669704"/>
                  <a:ext cx="276225" cy="3524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  <p:pic>
          <p:nvPicPr>
            <p:cNvPr id="553986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55455" y="5643578"/>
              <a:ext cx="2095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3987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93137" y="5626732"/>
              <a:ext cx="21907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41242" y="5786454"/>
              <a:ext cx="2095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145401" y="4840914"/>
              <a:ext cx="2095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1" name="Rectangle 3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1071546"/>
            <a:ext cx="1928826" cy="13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8858" y="2643182"/>
            <a:ext cx="7570794" cy="379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Connecteur droit 6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2571736" y="1467137"/>
            <a:ext cx="385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monde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gris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: 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1424895"/>
            <a:ext cx="4857784" cy="436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8" name="Connecteur droit 37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e 60"/>
          <p:cNvGrpSpPr/>
          <p:nvPr/>
        </p:nvGrpSpPr>
        <p:grpSpPr>
          <a:xfrm>
            <a:off x="3610767" y="3130573"/>
            <a:ext cx="5466426" cy="3656013"/>
            <a:chOff x="3357554" y="2987697"/>
            <a:chExt cx="5466426" cy="3656013"/>
          </a:xfrm>
        </p:grpSpPr>
        <p:pic>
          <p:nvPicPr>
            <p:cNvPr id="58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67313" y="4892697"/>
              <a:ext cx="2362200" cy="175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7" name="Groupe 56"/>
            <p:cNvGrpSpPr/>
            <p:nvPr/>
          </p:nvGrpSpPr>
          <p:grpSpPr>
            <a:xfrm>
              <a:off x="3357554" y="2987697"/>
              <a:ext cx="5466426" cy="3121025"/>
              <a:chOff x="3357554" y="2987697"/>
              <a:chExt cx="5466426" cy="3121025"/>
            </a:xfrm>
          </p:grpSpPr>
          <p:sp>
            <p:nvSpPr>
              <p:cNvPr id="41" name="Line 12"/>
              <p:cNvSpPr>
                <a:spLocks noChangeShapeType="1"/>
              </p:cNvSpPr>
              <p:nvPr/>
            </p:nvSpPr>
            <p:spPr bwMode="auto">
              <a:xfrm>
                <a:off x="3841750" y="4643446"/>
                <a:ext cx="3810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42" name="Picture 1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280150" y="2987697"/>
                <a:ext cx="1905000" cy="154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43" name="AutoShape 15"/>
              <p:cNvCxnSpPr>
                <a:cxnSpLocks noChangeShapeType="1"/>
                <a:stCxn id="44" idx="0"/>
              </p:cNvCxnSpPr>
              <p:nvPr/>
            </p:nvCxnSpPr>
            <p:spPr bwMode="auto">
              <a:xfrm rot="16200000" flipV="1">
                <a:off x="7517773" y="4248804"/>
                <a:ext cx="511174" cy="1081411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44" name="Text Box 16"/>
              <p:cNvSpPr txBox="1">
                <a:spLocks noChangeArrowheads="1"/>
              </p:cNvSpPr>
              <p:nvPr/>
            </p:nvSpPr>
            <p:spPr bwMode="auto">
              <a:xfrm>
                <a:off x="7804150" y="5045097"/>
                <a:ext cx="1019830" cy="4801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defTabSz="762000" eaLnBrk="0" hangingPunct="0">
                  <a:lnSpc>
                    <a:spcPct val="90000"/>
                  </a:lnSpc>
                </a:pPr>
                <a:r>
                  <a:rPr lang="fr-FR" sz="1400" dirty="0" smtClean="0">
                    <a:latin typeface="Helvetica" pitchFamily="34" charset="0"/>
                  </a:rPr>
                  <a:t>Cônes </a:t>
                </a:r>
                <a:r>
                  <a:rPr lang="fr-FR" sz="1400" dirty="0">
                    <a:latin typeface="Helvetica" pitchFamily="34" charset="0"/>
                  </a:rPr>
                  <a:t>&amp;</a:t>
                </a:r>
              </a:p>
              <a:p>
                <a:pPr algn="ctr" defTabSz="762000" eaLnBrk="0" hangingPunct="0">
                  <a:lnSpc>
                    <a:spcPct val="90000"/>
                  </a:lnSpc>
                </a:pPr>
                <a:r>
                  <a:rPr lang="fr-FR" sz="1400" dirty="0">
                    <a:latin typeface="Helvetica" pitchFamily="34" charset="0"/>
                  </a:rPr>
                  <a:t> </a:t>
                </a:r>
                <a:r>
                  <a:rPr lang="fr-FR" sz="1400" dirty="0" smtClean="0">
                    <a:latin typeface="Helvetica" pitchFamily="34" charset="0"/>
                  </a:rPr>
                  <a:t>bâtonnets</a:t>
                </a:r>
                <a:endParaRPr lang="fr-FR" sz="1400" dirty="0">
                  <a:latin typeface="Helvetica" pitchFamily="34" charset="0"/>
                </a:endParaRPr>
              </a:p>
            </p:txBody>
          </p:sp>
          <p:sp>
            <p:nvSpPr>
              <p:cNvPr id="45" name="Text Box 17"/>
              <p:cNvSpPr txBox="1">
                <a:spLocks noChangeArrowheads="1"/>
              </p:cNvSpPr>
              <p:nvPr/>
            </p:nvSpPr>
            <p:spPr bwMode="auto">
              <a:xfrm>
                <a:off x="7812384" y="5702874"/>
                <a:ext cx="894797" cy="36933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defTabSz="762000" eaLnBrk="0" hangingPunct="0">
                  <a:lnSpc>
                    <a:spcPct val="90000"/>
                  </a:lnSpc>
                </a:pPr>
                <a:r>
                  <a:rPr lang="fr-FR" sz="1000" dirty="0" smtClean="0">
                    <a:latin typeface="Helvetica" pitchFamily="34" charset="0"/>
                  </a:rPr>
                  <a:t>Cellules</a:t>
                </a:r>
              </a:p>
              <a:p>
                <a:pPr algn="ctr" defTabSz="762000" eaLnBrk="0" hangingPunct="0">
                  <a:lnSpc>
                    <a:spcPct val="90000"/>
                  </a:lnSpc>
                </a:pPr>
                <a:r>
                  <a:rPr lang="fr-FR" sz="1000" dirty="0" smtClean="0">
                    <a:latin typeface="Helvetica" pitchFamily="34" charset="0"/>
                  </a:rPr>
                  <a:t>Horizontales</a:t>
                </a:r>
              </a:p>
            </p:txBody>
          </p:sp>
          <p:cxnSp>
            <p:nvCxnSpPr>
              <p:cNvPr id="46" name="AutoShape 32"/>
              <p:cNvCxnSpPr>
                <a:cxnSpLocks noChangeShapeType="1"/>
              </p:cNvCxnSpPr>
              <p:nvPr/>
            </p:nvCxnSpPr>
            <p:spPr bwMode="auto">
              <a:xfrm rot="16200000" flipH="1">
                <a:off x="4166386" y="4691871"/>
                <a:ext cx="1050938" cy="954090"/>
              </a:xfrm>
              <a:prstGeom prst="bentConnector3">
                <a:avLst>
                  <a:gd name="adj1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47" name="AutoShape 33"/>
              <p:cNvCxnSpPr>
                <a:cxnSpLocks noChangeShapeType="1"/>
              </p:cNvCxnSpPr>
              <p:nvPr/>
            </p:nvCxnSpPr>
            <p:spPr bwMode="auto">
              <a:xfrm rot="5400000" flipH="1">
                <a:off x="7516019" y="4247378"/>
                <a:ext cx="511175" cy="1077913"/>
              </a:xfrm>
              <a:prstGeom prst="bentConnector3">
                <a:avLst>
                  <a:gd name="adj1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48" name="Line 34"/>
              <p:cNvSpPr>
                <a:spLocks noChangeShapeType="1"/>
              </p:cNvSpPr>
              <p:nvPr/>
            </p:nvSpPr>
            <p:spPr bwMode="auto">
              <a:xfrm>
                <a:off x="7118350" y="5041922"/>
                <a:ext cx="304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9" name="Line 35"/>
              <p:cNvSpPr>
                <a:spLocks noChangeShapeType="1"/>
              </p:cNvSpPr>
              <p:nvPr/>
            </p:nvSpPr>
            <p:spPr bwMode="auto">
              <a:xfrm>
                <a:off x="7118350" y="5499122"/>
                <a:ext cx="304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0" name="Line 36"/>
              <p:cNvSpPr>
                <a:spLocks noChangeShapeType="1"/>
              </p:cNvSpPr>
              <p:nvPr/>
            </p:nvSpPr>
            <p:spPr bwMode="auto">
              <a:xfrm>
                <a:off x="7423150" y="5041922"/>
                <a:ext cx="0" cy="457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1" name="Line 37"/>
              <p:cNvSpPr>
                <a:spLocks noChangeShapeType="1"/>
              </p:cNvSpPr>
              <p:nvPr/>
            </p:nvSpPr>
            <p:spPr bwMode="auto">
              <a:xfrm>
                <a:off x="7118350" y="5651522"/>
                <a:ext cx="304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2" name="Line 38"/>
              <p:cNvSpPr>
                <a:spLocks noChangeShapeType="1"/>
              </p:cNvSpPr>
              <p:nvPr/>
            </p:nvSpPr>
            <p:spPr bwMode="auto">
              <a:xfrm>
                <a:off x="7118350" y="6108722"/>
                <a:ext cx="304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3" name="Line 39"/>
              <p:cNvSpPr>
                <a:spLocks noChangeShapeType="1"/>
              </p:cNvSpPr>
              <p:nvPr/>
            </p:nvSpPr>
            <p:spPr bwMode="auto">
              <a:xfrm>
                <a:off x="7423150" y="5651522"/>
                <a:ext cx="0" cy="457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4" name="Line 40"/>
              <p:cNvSpPr>
                <a:spLocks noChangeShapeType="1"/>
              </p:cNvSpPr>
              <p:nvPr/>
            </p:nvSpPr>
            <p:spPr bwMode="auto">
              <a:xfrm>
                <a:off x="7423150" y="5270522"/>
                <a:ext cx="3810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5" name="Line 41"/>
              <p:cNvSpPr>
                <a:spLocks noChangeShapeType="1"/>
              </p:cNvSpPr>
              <p:nvPr/>
            </p:nvSpPr>
            <p:spPr bwMode="auto">
              <a:xfrm>
                <a:off x="7437438" y="5862660"/>
                <a:ext cx="3810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6" name="ZoneTexte 55"/>
              <p:cNvSpPr txBox="1"/>
              <p:nvPr/>
            </p:nvSpPr>
            <p:spPr>
              <a:xfrm>
                <a:off x="3357554" y="4572008"/>
                <a:ext cx="71438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err="1" smtClean="0">
                    <a:latin typeface="Georgia" pitchFamily="18" charset="0"/>
                  </a:rPr>
                  <a:t>Retine</a:t>
                </a:r>
                <a:endParaRPr lang="en-US" sz="1300" dirty="0">
                  <a:latin typeface="Georgia" pitchFamily="18" charset="0"/>
                </a:endParaRPr>
              </a:p>
            </p:txBody>
          </p:sp>
        </p:grpSp>
        <p:cxnSp>
          <p:nvCxnSpPr>
            <p:cNvPr id="60" name="Connecteur droit 59"/>
            <p:cNvCxnSpPr/>
            <p:nvPr/>
          </p:nvCxnSpPr>
          <p:spPr>
            <a:xfrm rot="5400000" flipH="1" flipV="1">
              <a:off x="3697898" y="4500570"/>
              <a:ext cx="28575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 Box 43"/>
          <p:cNvSpPr txBox="1">
            <a:spLocks noChangeArrowheads="1"/>
          </p:cNvSpPr>
          <p:nvPr/>
        </p:nvSpPr>
        <p:spPr bwMode="auto">
          <a:xfrm>
            <a:off x="142844" y="1071546"/>
            <a:ext cx="32861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FR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Système visuel humain</a:t>
            </a:r>
            <a:endParaRPr lang="fr-FR" b="1" u="sng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85984" y="160358"/>
            <a:ext cx="38363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 algn="ctr">
              <a:lnSpc>
                <a:spcPct val="150000"/>
              </a:lnSpc>
            </a:pPr>
            <a:r>
              <a:rPr lang="fr-FR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De l’œil à la caméra couleur</a:t>
            </a:r>
            <a:endParaRPr lang="fr-FR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2643183"/>
            <a:ext cx="7344053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1071546"/>
            <a:ext cx="1928826" cy="13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571736" y="1467137"/>
            <a:ext cx="385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monde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gris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: 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72" y="2214554"/>
            <a:ext cx="81439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Cet algorithm algorithme suppose que la valeur maximal dans chaque canal représente la radiance de la source :</a:t>
            </a:r>
          </a:p>
          <a:p>
            <a:pPr algn="just"/>
            <a:endParaRPr lang="fr-FR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pPr lvl="2" algn="just">
              <a:buFont typeface="Wingdings" pitchFamily="2" charset="2"/>
              <a:buChar char="Ø"/>
            </a:pPr>
            <a:r>
              <a:rPr lang="fr-FR" sz="2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dû à une surface blanche ou une réflexion spéculaire</a:t>
            </a:r>
            <a:endParaRPr lang="fr-FR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571736" y="1467137"/>
            <a:ext cx="42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Patch Blanc 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4000504"/>
            <a:ext cx="2863971" cy="1624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 Constancy</a:t>
            </a:r>
            <a:endParaRPr lang="fr-FR" sz="2400">
              <a:solidFill>
                <a:schemeClr val="tx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 pour la CC</a:t>
            </a:r>
            <a:endParaRPr lang="fr-FR" b="1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2071678"/>
            <a:ext cx="450059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Connecteur droit 7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09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4143380"/>
            <a:ext cx="320774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e 36"/>
          <p:cNvGrpSpPr/>
          <p:nvPr/>
        </p:nvGrpSpPr>
        <p:grpSpPr>
          <a:xfrm>
            <a:off x="5286380" y="4500570"/>
            <a:ext cx="3286148" cy="1751239"/>
            <a:chOff x="5286380" y="4500570"/>
            <a:chExt cx="3286148" cy="1751239"/>
          </a:xfrm>
        </p:grpSpPr>
        <p:grpSp>
          <p:nvGrpSpPr>
            <p:cNvPr id="29" name="Groupe 28"/>
            <p:cNvGrpSpPr/>
            <p:nvPr/>
          </p:nvGrpSpPr>
          <p:grpSpPr>
            <a:xfrm>
              <a:off x="5286380" y="4949621"/>
              <a:ext cx="3286148" cy="765395"/>
              <a:chOff x="5857852" y="3735175"/>
              <a:chExt cx="3286148" cy="765395"/>
            </a:xfrm>
          </p:grpSpPr>
          <p:grpSp>
            <p:nvGrpSpPr>
              <p:cNvPr id="15" name="Groupe 16"/>
              <p:cNvGrpSpPr/>
              <p:nvPr/>
            </p:nvGrpSpPr>
            <p:grpSpPr>
              <a:xfrm>
                <a:off x="5857852" y="3735175"/>
                <a:ext cx="3286148" cy="765395"/>
                <a:chOff x="4714876" y="5167324"/>
                <a:chExt cx="3286148" cy="765395"/>
              </a:xfrm>
            </p:grpSpPr>
            <p:sp>
              <p:nvSpPr>
                <p:cNvPr id="16" name="ZoneTexte 15"/>
                <p:cNvSpPr txBox="1"/>
                <p:nvPr/>
              </p:nvSpPr>
              <p:spPr>
                <a:xfrm>
                  <a:off x="4714876" y="5286388"/>
                  <a:ext cx="32861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(</a:t>
                  </a:r>
                  <a:r>
                    <a:rPr lang="en-US" b="1" baseline="-25000" dirty="0" smtClean="0">
                      <a:solidFill>
                        <a:srgbClr val="FF0000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r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, </a:t>
                  </a:r>
                  <a:r>
                    <a:rPr lang="en-US" b="1" baseline="-25000" dirty="0" smtClean="0">
                      <a:solidFill>
                        <a:srgbClr val="00B050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g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, </a:t>
                  </a:r>
                  <a:r>
                    <a:rPr lang="en-US" b="1" baseline="-25000" dirty="0" smtClean="0">
                      <a:solidFill>
                        <a:schemeClr val="tx2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B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) = max(</a:t>
                  </a:r>
                  <a:r>
                    <a:rPr lang="en-US" b="1" dirty="0" smtClean="0">
                      <a:solidFill>
                        <a:srgbClr val="FF0000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R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, </a:t>
                  </a:r>
                  <a:r>
                    <a:rPr lang="en-US" b="1" dirty="0" smtClean="0">
                      <a:solidFill>
                        <a:srgbClr val="00B050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G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, </a:t>
                  </a:r>
                  <a:r>
                    <a:rPr lang="en-US" b="1" dirty="0" smtClean="0">
                      <a:solidFill>
                        <a:schemeClr val="tx2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B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)</a:t>
                  </a:r>
                  <a:endParaRPr lang="en-US" b="1" dirty="0" smtClean="0">
                    <a:latin typeface="Arial" pitchFamily="34" charset="0"/>
                    <a:cs typeface="Arial" pitchFamily="34" charset="0"/>
                  </a:endParaRPr>
                </a:p>
                <a:p>
                  <a:endParaRPr lang="en-US" dirty="0" smtClean="0"/>
                </a:p>
              </p:txBody>
            </p:sp>
            <p:sp>
              <p:nvSpPr>
                <p:cNvPr id="19" name="ZoneTexte 18"/>
                <p:cNvSpPr txBox="1"/>
                <p:nvPr/>
              </p:nvSpPr>
              <p:spPr>
                <a:xfrm>
                  <a:off x="4833939" y="5167324"/>
                  <a:ext cx="4571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:r>
                    <a:rPr lang="en-US" sz="1000" dirty="0" smtClean="0"/>
                    <a:t>max</a:t>
                  </a:r>
                  <a:endParaRPr lang="en-US" sz="1000" b="1" dirty="0"/>
                </a:p>
              </p:txBody>
            </p:sp>
          </p:grpSp>
          <p:sp>
            <p:nvSpPr>
              <p:cNvPr id="27" name="ZoneTexte 26"/>
              <p:cNvSpPr txBox="1"/>
              <p:nvPr/>
            </p:nvSpPr>
            <p:spPr>
              <a:xfrm>
                <a:off x="6281777" y="3735175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</a:t>
                </a:r>
                <a:r>
                  <a:rPr lang="en-US" sz="1000" dirty="0" smtClean="0"/>
                  <a:t>max</a:t>
                </a:r>
                <a:endParaRPr lang="en-US" sz="1000" b="1" dirty="0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6605602" y="3735175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</a:t>
                </a:r>
                <a:r>
                  <a:rPr lang="en-US" sz="1000" dirty="0" smtClean="0"/>
                  <a:t>max</a:t>
                </a:r>
                <a:endParaRPr lang="en-US" sz="1000" b="1" dirty="0"/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5286380" y="5429264"/>
              <a:ext cx="3286148" cy="822545"/>
              <a:chOff x="5857852" y="3678025"/>
              <a:chExt cx="3286148" cy="822545"/>
            </a:xfrm>
          </p:grpSpPr>
          <p:grpSp>
            <p:nvGrpSpPr>
              <p:cNvPr id="31" name="Groupe 16"/>
              <p:cNvGrpSpPr/>
              <p:nvPr/>
            </p:nvGrpSpPr>
            <p:grpSpPr>
              <a:xfrm>
                <a:off x="5857852" y="3678025"/>
                <a:ext cx="3286148" cy="822545"/>
                <a:chOff x="4714876" y="5110174"/>
                <a:chExt cx="3286148" cy="822545"/>
              </a:xfrm>
            </p:grpSpPr>
            <p:sp>
              <p:nvSpPr>
                <p:cNvPr id="34" name="ZoneTexte 33"/>
                <p:cNvSpPr txBox="1"/>
                <p:nvPr/>
              </p:nvSpPr>
              <p:spPr>
                <a:xfrm>
                  <a:off x="4714876" y="5286388"/>
                  <a:ext cx="32861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(</a:t>
                  </a:r>
                  <a:r>
                    <a:rPr lang="en-US" b="1" dirty="0" err="1" smtClean="0">
                      <a:latin typeface="Arial" pitchFamily="34" charset="0"/>
                      <a:cs typeface="Arial" pitchFamily="34" charset="0"/>
                      <a:sym typeface="Symbol"/>
                    </a:rPr>
                    <a:t>S</a:t>
                  </a:r>
                  <a:r>
                    <a:rPr lang="en-US" b="1" baseline="-25000" dirty="0" err="1" smtClean="0">
                      <a:solidFill>
                        <a:srgbClr val="FF0000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r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, </a:t>
                  </a:r>
                  <a:r>
                    <a:rPr lang="en-US" b="1" dirty="0" err="1" smtClean="0">
                      <a:latin typeface="Arial" pitchFamily="34" charset="0"/>
                      <a:cs typeface="Arial" pitchFamily="34" charset="0"/>
                      <a:sym typeface="Symbol"/>
                    </a:rPr>
                    <a:t>S</a:t>
                  </a:r>
                  <a:r>
                    <a:rPr lang="en-US" b="1" baseline="-25000" dirty="0" err="1" smtClean="0">
                      <a:solidFill>
                        <a:srgbClr val="00B050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g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, S</a:t>
                  </a:r>
                  <a:r>
                    <a:rPr lang="en-US" b="1" baseline="-25000" dirty="0" smtClean="0">
                      <a:solidFill>
                        <a:schemeClr val="tx2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B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) = (</a:t>
                  </a:r>
                  <a:r>
                    <a:rPr lang="en-US" b="1" dirty="0" smtClean="0">
                      <a:solidFill>
                        <a:srgbClr val="FF0000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255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, </a:t>
                  </a:r>
                  <a:r>
                    <a:rPr lang="en-US" b="1" dirty="0" smtClean="0">
                      <a:solidFill>
                        <a:srgbClr val="00B050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255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, </a:t>
                  </a:r>
                  <a:r>
                    <a:rPr lang="en-US" b="1" dirty="0" smtClean="0">
                      <a:solidFill>
                        <a:schemeClr val="tx2"/>
                      </a:solidFill>
                      <a:latin typeface="Arial" pitchFamily="34" charset="0"/>
                      <a:cs typeface="Arial" pitchFamily="34" charset="0"/>
                      <a:sym typeface="Symbol"/>
                    </a:rPr>
                    <a:t>255</a:t>
                  </a:r>
                  <a:r>
                    <a:rPr lang="en-US" b="1" dirty="0" smtClean="0">
                      <a:latin typeface="Arial" pitchFamily="34" charset="0"/>
                      <a:cs typeface="Arial" pitchFamily="34" charset="0"/>
                      <a:sym typeface="Symbol"/>
                    </a:rPr>
                    <a:t>)</a:t>
                  </a:r>
                  <a:endParaRPr lang="en-US" b="1" dirty="0" smtClean="0">
                    <a:latin typeface="Arial" pitchFamily="34" charset="0"/>
                    <a:cs typeface="Arial" pitchFamily="34" charset="0"/>
                  </a:endParaRPr>
                </a:p>
                <a:p>
                  <a:endParaRPr lang="en-US" dirty="0" smtClean="0"/>
                </a:p>
              </p:txBody>
            </p:sp>
            <p:sp>
              <p:nvSpPr>
                <p:cNvPr id="35" name="ZoneTexte 34"/>
                <p:cNvSpPr txBox="1"/>
                <p:nvPr/>
              </p:nvSpPr>
              <p:spPr>
                <a:xfrm>
                  <a:off x="4833939" y="5110174"/>
                  <a:ext cx="4571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:r>
                    <a:rPr lang="en-US" sz="1000" dirty="0" smtClean="0"/>
                    <a:t>max</a:t>
                  </a:r>
                  <a:endParaRPr lang="en-US" sz="1000" b="1" dirty="0"/>
                </a:p>
              </p:txBody>
            </p:sp>
          </p:grpSp>
          <p:sp>
            <p:nvSpPr>
              <p:cNvPr id="32" name="ZoneTexte 31"/>
              <p:cNvSpPr txBox="1"/>
              <p:nvPr/>
            </p:nvSpPr>
            <p:spPr>
              <a:xfrm>
                <a:off x="6310352" y="3678025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</a:t>
                </a:r>
                <a:r>
                  <a:rPr lang="en-US" sz="1000" dirty="0" smtClean="0"/>
                  <a:t>max</a:t>
                </a:r>
                <a:endParaRPr lang="en-US" sz="1000" b="1" dirty="0"/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>
                <a:off x="6691327" y="3687550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</a:t>
                </a:r>
                <a:r>
                  <a:rPr lang="en-US" sz="1000" dirty="0" smtClean="0"/>
                  <a:t>max</a:t>
                </a:r>
                <a:endParaRPr lang="en-US" sz="1000" b="1" dirty="0"/>
              </a:p>
            </p:txBody>
          </p:sp>
        </p:grpSp>
        <p:sp>
          <p:nvSpPr>
            <p:cNvPr id="36" name="ZoneTexte 35"/>
            <p:cNvSpPr txBox="1"/>
            <p:nvPr/>
          </p:nvSpPr>
          <p:spPr>
            <a:xfrm>
              <a:off x="5286380" y="4500570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Où</a:t>
              </a:r>
              <a:r>
                <a:rPr lang="en-US" dirty="0" smtClean="0"/>
                <a:t> </a:t>
              </a:r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571736" y="1467137"/>
            <a:ext cx="42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Patch Blanc 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528" y="4214818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1071546"/>
            <a:ext cx="1928826" cy="13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2643182"/>
            <a:ext cx="7570794" cy="379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000232" y="1500174"/>
            <a:ext cx="42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Patch Blanc 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 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1071546"/>
            <a:ext cx="1928826" cy="13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2652843"/>
            <a:ext cx="7926128" cy="406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000232" y="1500174"/>
            <a:ext cx="42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Patch Blanc 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 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72" y="1785926"/>
            <a:ext cx="814393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L’algorithme du patch blanc ne fonctionne pas bien en présence du bruit ou quand les valeurs max des canaux sont égales à 255.</a:t>
            </a:r>
          </a:p>
          <a:p>
            <a:pPr lvl="2" algn="just">
              <a:buFont typeface="Wingdings" pitchFamily="2" charset="2"/>
              <a:buChar char="Ø"/>
            </a:pPr>
            <a:r>
              <a:rPr lang="fr-F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Au lieu de prendre le max du canal, on estime l’illuminant sur des zones claires ayant une moyenne supérieure à un seuil que l’on se fixe.  Par exemple (R,</a:t>
            </a:r>
            <a:r>
              <a:rPr lang="fr-FR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G</a:t>
            </a:r>
            <a:r>
              <a:rPr lang="fr-F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,</a:t>
            </a:r>
            <a:r>
              <a:rPr lang="fr-FR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B)</a:t>
            </a:r>
            <a:r>
              <a:rPr lang="fr-F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&gt;</a:t>
            </a:r>
            <a:r>
              <a:rPr lang="fr-FR" sz="20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h</a:t>
            </a:r>
            <a:r>
              <a:rPr lang="fr-F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=220</a:t>
            </a:r>
          </a:p>
          <a:p>
            <a:pPr lvl="2" algn="just"/>
            <a:endParaRPr lang="fr-FR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0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4578" y="5643578"/>
            <a:ext cx="7620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e 16"/>
          <p:cNvGrpSpPr/>
          <p:nvPr/>
        </p:nvGrpSpPr>
        <p:grpSpPr>
          <a:xfrm>
            <a:off x="4786314" y="4857760"/>
            <a:ext cx="4143404" cy="1085256"/>
            <a:chOff x="4714876" y="5124462"/>
            <a:chExt cx="3286148" cy="1085256"/>
          </a:xfrm>
        </p:grpSpPr>
        <p:sp>
          <p:nvSpPr>
            <p:cNvPr id="13" name="ZoneTexte 12"/>
            <p:cNvSpPr txBox="1"/>
            <p:nvPr/>
          </p:nvSpPr>
          <p:spPr>
            <a:xfrm>
              <a:off x="4714876" y="5286388"/>
              <a:ext cx="32861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  <a:sym typeface="Symbol"/>
                </a:rPr>
                <a:t>(</a:t>
              </a:r>
              <a:r>
                <a:rPr lang="en-US" b="1" baseline="-25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  <a:sym typeface="Symbol"/>
                </a:rPr>
                <a:t>r</a:t>
              </a:r>
              <a:r>
                <a:rPr lang="en-US" b="1" dirty="0" smtClean="0">
                  <a:latin typeface="Arial" pitchFamily="34" charset="0"/>
                  <a:cs typeface="Arial" pitchFamily="34" charset="0"/>
                  <a:sym typeface="Symbol"/>
                </a:rPr>
                <a:t>, </a:t>
              </a:r>
              <a:r>
                <a:rPr lang="en-US" b="1" baseline="-25000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  <a:sym typeface="Symbol"/>
                </a:rPr>
                <a:t>g</a:t>
              </a:r>
              <a:r>
                <a:rPr lang="en-US" b="1" dirty="0" smtClean="0">
                  <a:latin typeface="Arial" pitchFamily="34" charset="0"/>
                  <a:cs typeface="Arial" pitchFamily="34" charset="0"/>
                  <a:sym typeface="Symbol"/>
                </a:rPr>
                <a:t>, </a:t>
              </a:r>
              <a:r>
                <a:rPr lang="en-US" b="1" baseline="-2500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  <a:sym typeface="Symbol"/>
                </a:rPr>
                <a:t>B</a:t>
              </a:r>
              <a:r>
                <a:rPr lang="en-US" b="1" dirty="0" smtClean="0">
                  <a:latin typeface="Arial" pitchFamily="34" charset="0"/>
                  <a:cs typeface="Arial" pitchFamily="34" charset="0"/>
                  <a:sym typeface="Symbol"/>
                </a:rPr>
                <a:t>) = </a:t>
              </a:r>
              <a:r>
                <a:rPr lang="en-US" b="1" dirty="0" err="1" smtClean="0">
                  <a:latin typeface="Arial" pitchFamily="34" charset="0"/>
                  <a:cs typeface="Arial" pitchFamily="34" charset="0"/>
                  <a:sym typeface="Symbol"/>
                </a:rPr>
                <a:t>moyenne</a:t>
              </a:r>
              <a:r>
                <a:rPr lang="en-US" b="1" dirty="0" smtClean="0">
                  <a:latin typeface="Arial" pitchFamily="34" charset="0"/>
                  <a:cs typeface="Arial" pitchFamily="34" charset="0"/>
                  <a:sym typeface="Symbol"/>
                </a:rPr>
                <a:t>(</a:t>
              </a:r>
              <a:r>
                <a:rPr lang="en-US" b="1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  <a:sym typeface="Symbol"/>
                </a:rPr>
                <a:t>R</a:t>
              </a:r>
              <a:r>
                <a:rPr lang="en-US" b="1" baseline="30000" dirty="0" err="1" smtClean="0">
                  <a:latin typeface="Arial" pitchFamily="34" charset="0"/>
                  <a:cs typeface="Arial" pitchFamily="34" charset="0"/>
                  <a:sym typeface="Symbol"/>
                </a:rPr>
                <a:t>h</a:t>
              </a:r>
              <a:r>
                <a:rPr lang="en-US" b="1" dirty="0" smtClean="0">
                  <a:latin typeface="Arial" pitchFamily="34" charset="0"/>
                  <a:cs typeface="Arial" pitchFamily="34" charset="0"/>
                  <a:sym typeface="Symbol"/>
                </a:rPr>
                <a:t>, </a:t>
              </a:r>
              <a:r>
                <a:rPr lang="en-US" b="1" dirty="0" err="1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  <a:sym typeface="Symbol"/>
                </a:rPr>
                <a:t>G</a:t>
              </a:r>
              <a:r>
                <a:rPr lang="en-US" b="1" baseline="30000" dirty="0" err="1" smtClean="0">
                  <a:latin typeface="Arial" pitchFamily="34" charset="0"/>
                  <a:cs typeface="Arial" pitchFamily="34" charset="0"/>
                  <a:sym typeface="Symbol"/>
                </a:rPr>
                <a:t>h</a:t>
              </a:r>
              <a:r>
                <a:rPr lang="en-US" b="1" dirty="0" smtClean="0">
                  <a:latin typeface="Arial" pitchFamily="34" charset="0"/>
                  <a:cs typeface="Arial" pitchFamily="34" charset="0"/>
                  <a:sym typeface="Symbol"/>
                </a:rPr>
                <a:t>, </a:t>
              </a:r>
              <a:r>
                <a:rPr lang="en-US" b="1" dirty="0" err="1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  <a:sym typeface="Symbol"/>
                </a:rPr>
                <a:t>B</a:t>
              </a:r>
              <a:r>
                <a:rPr lang="en-US" b="1" baseline="30000" dirty="0" err="1" smtClean="0">
                  <a:latin typeface="Arial" pitchFamily="34" charset="0"/>
                  <a:cs typeface="Arial" pitchFamily="34" charset="0"/>
                  <a:sym typeface="Symbol"/>
                </a:rPr>
                <a:t>h</a:t>
              </a:r>
              <a:r>
                <a:rPr lang="en-US" b="1" dirty="0" smtClean="0">
                  <a:latin typeface="Arial" pitchFamily="34" charset="0"/>
                  <a:cs typeface="Arial" pitchFamily="34" charset="0"/>
                  <a:sym typeface="Symbol"/>
                </a:rPr>
                <a:t>)</a:t>
              </a:r>
              <a:endParaRPr lang="en-US" b="1" dirty="0" smtClean="0">
                <a:latin typeface="Arial" pitchFamily="34" charset="0"/>
                <a:cs typeface="Arial" pitchFamily="34" charset="0"/>
              </a:endParaRPr>
            </a:p>
            <a:p>
              <a:endParaRPr lang="en-US" dirty="0" smtClean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814889" y="5129224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_</a:t>
              </a:r>
              <a:r>
                <a:rPr lang="en-US" sz="1100" b="1" dirty="0" smtClean="0"/>
                <a:t>h</a:t>
              </a:r>
              <a:endParaRPr lang="en-US" sz="1100" b="1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076829" y="5124462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_</a:t>
              </a:r>
              <a:r>
                <a:rPr lang="en-US" sz="1100" b="1" dirty="0" smtClean="0"/>
                <a:t>h</a:t>
              </a:r>
              <a:endParaRPr lang="en-US" sz="1100" b="1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5379671" y="5124462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_</a:t>
              </a:r>
              <a:r>
                <a:rPr lang="en-US" sz="1100" b="1" dirty="0" smtClean="0"/>
                <a:t>h</a:t>
              </a:r>
              <a:endParaRPr lang="en-US" sz="1100" b="1" dirty="0"/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4714876" y="4233868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(</a:t>
            </a:r>
            <a:r>
              <a:rPr lang="en-US" b="1" dirty="0" err="1" smtClean="0">
                <a:latin typeface="Arial" pitchFamily="34" charset="0"/>
                <a:cs typeface="Arial" pitchFamily="34" charset="0"/>
                <a:sym typeface="Symbol"/>
              </a:rPr>
              <a:t>S</a:t>
            </a:r>
            <a:r>
              <a:rPr lang="en-US" b="1" baseline="-25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/>
              </a:rPr>
              <a:t>r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b="1" dirty="0" err="1" smtClean="0">
                <a:latin typeface="Arial" pitchFamily="34" charset="0"/>
                <a:cs typeface="Arial" pitchFamily="34" charset="0"/>
                <a:sym typeface="Symbol"/>
              </a:rPr>
              <a:t>S</a:t>
            </a:r>
            <a:r>
              <a:rPr lang="en-US" b="1" baseline="-25000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  <a:sym typeface="Symbol"/>
              </a:rPr>
              <a:t>g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, S</a:t>
            </a:r>
            <a:r>
              <a:rPr lang="en-US" b="1" baseline="-25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  <a:sym typeface="Symbol"/>
              </a:rPr>
              <a:t>B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) = (</a:t>
            </a:r>
            <a:r>
              <a:rPr lang="en-US" b="1" i="1" dirty="0" smtClean="0">
                <a:latin typeface="Georgia" pitchFamily="18" charset="0"/>
                <a:cs typeface="Arial" pitchFamily="34" charset="0"/>
                <a:sym typeface="Symbol"/>
              </a:rPr>
              <a:t>255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b="1" i="1" dirty="0" smtClean="0">
                <a:latin typeface="Georgia" pitchFamily="18" charset="0"/>
                <a:cs typeface="Arial" pitchFamily="34" charset="0"/>
                <a:sym typeface="Symbol"/>
              </a:rPr>
              <a:t>255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b="1" i="1" dirty="0" smtClean="0">
                <a:latin typeface="Georgia" pitchFamily="18" charset="0"/>
                <a:cs typeface="Arial" pitchFamily="34" charset="0"/>
                <a:sym typeface="Symbol"/>
              </a:rPr>
              <a:t>255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)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571736" y="1324261"/>
            <a:ext cx="564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Patch Blanc modifié 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841495" y="4285358"/>
            <a:ext cx="2087431" cy="2215476"/>
            <a:chOff x="357158" y="4173543"/>
            <a:chExt cx="2087431" cy="2215476"/>
          </a:xfrm>
        </p:grpSpPr>
        <p:sp>
          <p:nvSpPr>
            <p:cNvPr id="32" name="ZoneTexte 31"/>
            <p:cNvSpPr txBox="1"/>
            <p:nvPr/>
          </p:nvSpPr>
          <p:spPr>
            <a:xfrm>
              <a:off x="357158" y="4357694"/>
              <a:ext cx="2087431" cy="203132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Georgia" pitchFamily="18" charset="0"/>
                </a:rPr>
                <a:t>K</a:t>
              </a:r>
              <a:r>
                <a:rPr lang="en-US" b="1" baseline="-25000" dirty="0" smtClean="0">
                  <a:latin typeface="Georgia" pitchFamily="18" charset="0"/>
                </a:rPr>
                <a:t>R</a:t>
              </a:r>
              <a:r>
                <a:rPr lang="en-US" b="1" dirty="0" smtClean="0">
                  <a:latin typeface="Georgia" pitchFamily="18" charset="0"/>
                </a:rPr>
                <a:t>=1/</a:t>
              </a:r>
              <a:r>
                <a:rPr lang="en-US" b="1" dirty="0" smtClean="0">
                  <a:latin typeface="Georgia" pitchFamily="18" charset="0"/>
                  <a:sym typeface="Symbol"/>
                </a:rPr>
                <a:t> =</a:t>
              </a:r>
              <a:r>
                <a:rPr lang="en-US" b="1" dirty="0" err="1" smtClean="0">
                  <a:latin typeface="Georgia" pitchFamily="18" charset="0"/>
                  <a:sym typeface="Symbol"/>
                </a:rPr>
                <a:t>S</a:t>
              </a:r>
              <a:r>
                <a:rPr lang="en-US" b="1" baseline="-25000" dirty="0" err="1" smtClean="0">
                  <a:solidFill>
                    <a:srgbClr val="FF0000"/>
                  </a:solidFill>
                  <a:latin typeface="Georgia" pitchFamily="18" charset="0"/>
                  <a:sym typeface="Symbol"/>
                </a:rPr>
                <a:t>r</a:t>
              </a:r>
              <a:r>
                <a:rPr lang="en-US" b="1" dirty="0" smtClean="0">
                  <a:latin typeface="Georgia" pitchFamily="18" charset="0"/>
                  <a:sym typeface="Symbol"/>
                </a:rPr>
                <a:t> / </a:t>
              </a:r>
              <a:r>
                <a:rPr lang="el-GR" b="1" dirty="0" smtClean="0">
                  <a:latin typeface="Georgia" pitchFamily="18" charset="0"/>
                  <a:sym typeface="Symbol"/>
                </a:rPr>
                <a:t>ρ</a:t>
              </a:r>
              <a:r>
                <a:rPr lang="fr-FR" b="1" baseline="-25000" dirty="0" smtClean="0">
                  <a:solidFill>
                    <a:srgbClr val="FF0000"/>
                  </a:solidFill>
                  <a:latin typeface="Georgia" pitchFamily="18" charset="0"/>
                  <a:sym typeface="Symbol"/>
                </a:rPr>
                <a:t>r</a:t>
              </a:r>
              <a:r>
                <a:rPr lang="en-US" b="1" dirty="0" smtClean="0">
                  <a:latin typeface="Georgia" pitchFamily="18" charset="0"/>
                  <a:sym typeface="Symbol"/>
                </a:rPr>
                <a:t> </a:t>
              </a:r>
            </a:p>
            <a:p>
              <a:endParaRPr lang="en-US" b="1" dirty="0" smtClean="0">
                <a:latin typeface="Georgia" pitchFamily="18" charset="0"/>
                <a:sym typeface="Symbol"/>
              </a:endParaRPr>
            </a:p>
            <a:p>
              <a:endParaRPr lang="en-US" b="1" dirty="0" smtClean="0">
                <a:latin typeface="Georgia" pitchFamily="18" charset="0"/>
                <a:sym typeface="Symbol"/>
              </a:endParaRPr>
            </a:p>
            <a:p>
              <a:r>
                <a:rPr lang="en-US" b="1" dirty="0" smtClean="0">
                  <a:latin typeface="Georgia" pitchFamily="18" charset="0"/>
                  <a:sym typeface="Symbol"/>
                </a:rPr>
                <a:t>K</a:t>
              </a:r>
              <a:r>
                <a:rPr lang="en-US" b="1" baseline="-25000" dirty="0" smtClean="0">
                  <a:latin typeface="Georgia" pitchFamily="18" charset="0"/>
                  <a:sym typeface="Symbol"/>
                </a:rPr>
                <a:t>G</a:t>
              </a:r>
              <a:r>
                <a:rPr lang="en-US" b="1" dirty="0" smtClean="0">
                  <a:latin typeface="Georgia" pitchFamily="18" charset="0"/>
                  <a:sym typeface="Symbol"/>
                </a:rPr>
                <a:t>=1/</a:t>
              </a:r>
              <a:r>
                <a:rPr lang="el-GR" b="1" dirty="0" smtClean="0">
                  <a:latin typeface="Georgia" pitchFamily="18" charset="0"/>
                  <a:sym typeface="Symbol"/>
                </a:rPr>
                <a:t>β</a:t>
              </a:r>
              <a:r>
                <a:rPr lang="fr-FR" b="1" dirty="0" smtClean="0">
                  <a:latin typeface="Georgia" pitchFamily="18" charset="0"/>
                  <a:sym typeface="Symbol"/>
                </a:rPr>
                <a:t> = </a:t>
              </a:r>
              <a:r>
                <a:rPr lang="en-US" b="1" dirty="0" err="1" smtClean="0">
                  <a:latin typeface="Georgia" pitchFamily="18" charset="0"/>
                  <a:sym typeface="Symbol"/>
                </a:rPr>
                <a:t>S</a:t>
              </a:r>
              <a:r>
                <a:rPr lang="en-US" b="1" baseline="-25000" dirty="0" err="1" smtClean="0">
                  <a:solidFill>
                    <a:srgbClr val="00B050"/>
                  </a:solidFill>
                  <a:latin typeface="Georgia" pitchFamily="18" charset="0"/>
                  <a:sym typeface="Symbol"/>
                </a:rPr>
                <a:t>g</a:t>
              </a:r>
              <a:r>
                <a:rPr lang="en-US" b="1" dirty="0" smtClean="0">
                  <a:latin typeface="Georgia" pitchFamily="18" charset="0"/>
                  <a:sym typeface="Symbol"/>
                </a:rPr>
                <a:t> / </a:t>
              </a:r>
              <a:r>
                <a:rPr lang="el-GR" b="1" dirty="0" smtClean="0">
                  <a:latin typeface="Georgia" pitchFamily="18" charset="0"/>
                  <a:sym typeface="Symbol"/>
                </a:rPr>
                <a:t>ρ</a:t>
              </a:r>
              <a:r>
                <a:rPr lang="fr-FR" b="1" baseline="-25000" dirty="0" smtClean="0">
                  <a:solidFill>
                    <a:srgbClr val="00B050"/>
                  </a:solidFill>
                  <a:latin typeface="Georgia" pitchFamily="18" charset="0"/>
                  <a:sym typeface="Symbol"/>
                </a:rPr>
                <a:t>g</a:t>
              </a:r>
              <a:r>
                <a:rPr lang="en-US" b="1" dirty="0" smtClean="0">
                  <a:latin typeface="Georgia" pitchFamily="18" charset="0"/>
                  <a:sym typeface="Symbol"/>
                </a:rPr>
                <a:t> </a:t>
              </a:r>
              <a:endParaRPr lang="fr-FR" b="1" dirty="0" smtClean="0">
                <a:latin typeface="Georgia" pitchFamily="18" charset="0"/>
                <a:sym typeface="Symbol"/>
              </a:endParaRPr>
            </a:p>
            <a:p>
              <a:endParaRPr lang="fr-FR" b="1" dirty="0" smtClean="0">
                <a:latin typeface="Georgia" pitchFamily="18" charset="0"/>
                <a:sym typeface="Symbol"/>
              </a:endParaRPr>
            </a:p>
            <a:p>
              <a:endParaRPr lang="fr-FR" b="1" dirty="0" smtClean="0">
                <a:latin typeface="Georgia" pitchFamily="18" charset="0"/>
                <a:sym typeface="Symbol"/>
              </a:endParaRPr>
            </a:p>
            <a:p>
              <a:r>
                <a:rPr lang="fr-FR" b="1" dirty="0" smtClean="0">
                  <a:latin typeface="Georgia" pitchFamily="18" charset="0"/>
                  <a:sym typeface="Symbol"/>
                </a:rPr>
                <a:t>K</a:t>
              </a:r>
              <a:r>
                <a:rPr lang="fr-FR" b="1" baseline="-25000" dirty="0" smtClean="0">
                  <a:latin typeface="Georgia" pitchFamily="18" charset="0"/>
                  <a:sym typeface="Symbol"/>
                </a:rPr>
                <a:t>B</a:t>
              </a:r>
              <a:r>
                <a:rPr lang="fr-FR" b="1" dirty="0" smtClean="0">
                  <a:latin typeface="Georgia" pitchFamily="18" charset="0"/>
                  <a:sym typeface="Symbol"/>
                </a:rPr>
                <a:t>=1/</a:t>
              </a:r>
              <a:r>
                <a:rPr lang="el-GR" b="1" dirty="0" smtClean="0">
                  <a:latin typeface="Georgia" pitchFamily="18" charset="0"/>
                  <a:sym typeface="Symbol"/>
                </a:rPr>
                <a:t>δ</a:t>
              </a:r>
              <a:r>
                <a:rPr lang="fr-FR" b="1" dirty="0" smtClean="0">
                  <a:latin typeface="Georgia" pitchFamily="18" charset="0"/>
                  <a:sym typeface="Symbol"/>
                </a:rPr>
                <a:t> = </a:t>
              </a:r>
              <a:r>
                <a:rPr lang="en-US" b="1" dirty="0" err="1" smtClean="0">
                  <a:latin typeface="Georgia" pitchFamily="18" charset="0"/>
                  <a:sym typeface="Symbol"/>
                </a:rPr>
                <a:t>S</a:t>
              </a:r>
              <a:r>
                <a:rPr lang="en-US" b="1" baseline="-25000" dirty="0" err="1" smtClean="0">
                  <a:solidFill>
                    <a:srgbClr val="0000FF"/>
                  </a:solidFill>
                  <a:latin typeface="Georgia" pitchFamily="18" charset="0"/>
                  <a:sym typeface="Symbol"/>
                </a:rPr>
                <a:t>b</a:t>
              </a:r>
              <a:r>
                <a:rPr lang="en-US" b="1" dirty="0" smtClean="0">
                  <a:latin typeface="Georgia" pitchFamily="18" charset="0"/>
                  <a:sym typeface="Symbol"/>
                </a:rPr>
                <a:t> / </a:t>
              </a:r>
              <a:r>
                <a:rPr lang="el-GR" b="1" dirty="0" smtClean="0">
                  <a:latin typeface="Georgia" pitchFamily="18" charset="0"/>
                  <a:sym typeface="Symbol"/>
                </a:rPr>
                <a:t>ρ</a:t>
              </a:r>
              <a:r>
                <a:rPr lang="fr-FR" b="1" baseline="-25000" dirty="0" smtClean="0">
                  <a:solidFill>
                    <a:srgbClr val="0000FF"/>
                  </a:solidFill>
                  <a:latin typeface="Georgia" pitchFamily="18" charset="0"/>
                  <a:sym typeface="Symbol"/>
                </a:rPr>
                <a:t>b</a:t>
              </a:r>
              <a:r>
                <a:rPr lang="en-US" b="1" dirty="0" smtClean="0">
                  <a:latin typeface="Georgia" pitchFamily="18" charset="0"/>
                  <a:sym typeface="Symbol"/>
                </a:rPr>
                <a:t> </a:t>
              </a:r>
              <a:endParaRPr lang="en-US" b="1" dirty="0">
                <a:latin typeface="Georgia" pitchFamily="18" charset="0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1898631" y="4173543"/>
              <a:ext cx="471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_</a:t>
              </a:r>
              <a:r>
                <a:rPr lang="en-US" sz="1100" b="1" dirty="0" smtClean="0"/>
                <a:t>h</a:t>
              </a:r>
              <a:endParaRPr lang="en-US" sz="1100" b="1" dirty="0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1960719" y="5003841"/>
              <a:ext cx="471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_</a:t>
              </a:r>
              <a:r>
                <a:rPr lang="en-US" sz="1100" b="1" dirty="0" smtClean="0"/>
                <a:t>h</a:t>
              </a:r>
              <a:endParaRPr lang="en-US" sz="1100" b="1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1955073" y="5804475"/>
              <a:ext cx="471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_</a:t>
              </a:r>
              <a:r>
                <a:rPr lang="en-US" sz="1100" b="1" dirty="0" smtClean="0"/>
                <a:t>h</a:t>
              </a:r>
              <a:endParaRPr lang="en-US" sz="1100" b="1" dirty="0"/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15372" y="2857496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50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1071546"/>
            <a:ext cx="1928826" cy="13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2643182"/>
            <a:ext cx="7570794" cy="379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14348" y="1643050"/>
            <a:ext cx="564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Patch Blanc modifié 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1071546"/>
            <a:ext cx="1928826" cy="13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4" cstate="print">
            <a:lum contrast="20000"/>
          </a:blip>
          <a:srcRect/>
          <a:stretch>
            <a:fillRect/>
          </a:stretch>
        </p:blipFill>
        <p:spPr bwMode="auto">
          <a:xfrm>
            <a:off x="214282" y="2652843"/>
            <a:ext cx="7926128" cy="406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14348" y="1643050"/>
            <a:ext cx="564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Patch Blanc modifié 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28596" y="2354041"/>
            <a:ext cx="8072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 valeur de chaque pixel est calculée en utilisant les valeurs de ses voisins.</a:t>
            </a:r>
          </a:p>
          <a:p>
            <a:pPr>
              <a:buFont typeface="Wingdings" pitchFamily="2" charset="2"/>
              <a:buChar char="v"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Les voisins sont ceux contenus dans des chemin brownien.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285984" y="1500174"/>
            <a:ext cx="571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Retinex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Land 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550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3319385"/>
            <a:ext cx="2795590" cy="260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0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071810"/>
            <a:ext cx="387667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 Constancy</a:t>
            </a:r>
            <a:endParaRPr lang="fr-FR" sz="2400">
              <a:solidFill>
                <a:schemeClr val="tx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 pour la CC</a:t>
            </a:r>
            <a:endParaRPr lang="fr-FR" b="1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0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11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3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928934"/>
            <a:ext cx="23526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3214686"/>
            <a:ext cx="25241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9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9186" y="4714884"/>
            <a:ext cx="32004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98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85852" y="4929198"/>
            <a:ext cx="25431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ZoneTexte 21"/>
          <p:cNvSpPr txBox="1"/>
          <p:nvPr/>
        </p:nvSpPr>
        <p:spPr>
          <a:xfrm>
            <a:off x="1071538" y="6143644"/>
            <a:ext cx="57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fr-FR" b="1" smtClean="0">
                <a:latin typeface="Times New Roman" pitchFamily="18" charset="0"/>
                <a:cs typeface="Times New Roman" pitchFamily="18" charset="0"/>
              </a:rPr>
              <a:t> est le nombre de chemin</a:t>
            </a:r>
            <a:endParaRPr lang="fr-FR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71472" y="221455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 luminance  est calculée comme  </a:t>
            </a:r>
            <a:endParaRPr lang="fr-F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000496" y="3500438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où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14282" y="5143512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5984" y="1500174"/>
            <a:ext cx="571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Retinex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Land 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bsorp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2" y="1857364"/>
            <a:ext cx="4429156" cy="340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928802"/>
            <a:ext cx="3714776" cy="3240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Connecteur droit 6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27108" y="5598399"/>
            <a:ext cx="77168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1" lang="fr-FR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Il existe trois types de cônes : Cônes </a:t>
            </a:r>
            <a:r>
              <a:rPr kumimoji="1" lang="fr-FR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S</a:t>
            </a:r>
            <a:r>
              <a:rPr kumimoji="1" lang="fr-FR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sensibles aux courtes longueurs d’ondes (</a:t>
            </a:r>
            <a:r>
              <a:rPr kumimoji="1" lang="fr-FR" sz="1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Bleu</a:t>
            </a:r>
            <a:r>
              <a:rPr kumimoji="1" lang="fr-FR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), Cônes </a:t>
            </a:r>
            <a:r>
              <a:rPr kumimoji="1" lang="fr-FR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M</a:t>
            </a:r>
            <a:r>
              <a:rPr kumimoji="1" lang="fr-FR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sensibles aux moyennes longueurs d’ondes (</a:t>
            </a:r>
            <a:r>
              <a:rPr kumimoji="1" lang="fr-FR" sz="1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Vert</a:t>
            </a:r>
            <a:r>
              <a:rPr kumimoji="1" lang="fr-FR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) et les Cône </a:t>
            </a:r>
            <a:r>
              <a:rPr kumimoji="1" lang="fr-FR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L </a:t>
            </a:r>
            <a:r>
              <a:rPr kumimoji="1" lang="fr-FR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sensibles aux longues longueurs d’ondes (</a:t>
            </a:r>
            <a:r>
              <a:rPr kumimoji="1" lang="fr-FR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Rouge</a:t>
            </a:r>
            <a:r>
              <a:rPr kumimoji="1" lang="fr-FR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).</a:t>
            </a:r>
            <a:endParaRPr kumimoji="1" lang="fr-FR" sz="1600" b="1" dirty="0"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20" y="5214950"/>
            <a:ext cx="440724" cy="15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2285984" y="160358"/>
            <a:ext cx="38363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 algn="ctr">
              <a:lnSpc>
                <a:spcPct val="150000"/>
              </a:lnSpc>
            </a:pPr>
            <a:r>
              <a:rPr lang="fr-FR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De l’œil à la caméra couleur</a:t>
            </a:r>
            <a:endParaRPr lang="fr-FR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1142984"/>
            <a:ext cx="2971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FR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Structure de la rétine</a:t>
            </a:r>
            <a:endParaRPr lang="fr-FR" b="1" u="sng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11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5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785926"/>
            <a:ext cx="4724416" cy="236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50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934" y="4214818"/>
            <a:ext cx="4857785" cy="24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5286380" y="271462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Avant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28926" y="5429264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Après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0" y="6488668"/>
            <a:ext cx="350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*</a:t>
            </a:r>
            <a:r>
              <a:rPr lang="en-US" sz="1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Implémentation</a:t>
            </a:r>
            <a:r>
              <a:rPr 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de  McCann</a:t>
            </a:r>
            <a:endParaRPr 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285984" y="1285860"/>
            <a:ext cx="571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Retinex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Land : 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5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72" y="2139727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Les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valeurs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des pixels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voisins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sont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pondérées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par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une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fonction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gaussienne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,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dite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fonction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de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voisinage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(Surrounding)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5918" y="3038773"/>
            <a:ext cx="6585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Times New Roman" pitchFamily="18" charset="0"/>
              </a:rPr>
              <a:t>R</a:t>
            </a:r>
            <a:r>
              <a:rPr lang="es-ES" sz="2400" b="1" i="1" baseline="-25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Times New Roman" pitchFamily="18" charset="0"/>
              </a:rPr>
              <a:t>i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Times New Roman" pitchFamily="18" charset="0"/>
              </a:rPr>
              <a:t>(x, y) = </a:t>
            </a:r>
            <a:r>
              <a:rPr lang="es-E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Times New Roman" pitchFamily="18" charset="0"/>
              </a:rPr>
              <a:t>logI</a:t>
            </a:r>
            <a:r>
              <a:rPr lang="es-ES" sz="2400" b="1" i="1" baseline="-25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Times New Roman" pitchFamily="18" charset="0"/>
              </a:rPr>
              <a:t>i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Times New Roman" pitchFamily="18" charset="0"/>
              </a:rPr>
              <a:t>(x, y) − log[F(x, y</a:t>
            </a:r>
            <a:r>
              <a:rPr lang="es-E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Times New Roman" pitchFamily="18" charset="0"/>
              </a:rPr>
              <a:t>)*</a:t>
            </a:r>
            <a:r>
              <a:rPr lang="es-E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Times New Roman" pitchFamily="18" charset="0"/>
              </a:rPr>
              <a:t>I</a:t>
            </a:r>
            <a:r>
              <a:rPr lang="es-ES" sz="2400" b="1" i="1" baseline="-25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Times New Roman" pitchFamily="18" charset="0"/>
              </a:rPr>
              <a:t>i</a:t>
            </a:r>
            <a:r>
              <a:rPr lang="es-E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Times New Roman" pitchFamily="18" charset="0"/>
              </a:rPr>
              <a:t>(x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cs typeface="Times New Roman" pitchFamily="18" charset="0"/>
              </a:rPr>
              <a:t>, y)]</a:t>
            </a:r>
            <a:endParaRPr lang="fr-FR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cs typeface="Times New Roman" pitchFamily="18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428860" y="1500174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Single Scale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Retinex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: 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750" y="3943350"/>
            <a:ext cx="8501063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Où</a:t>
            </a:r>
          </a:p>
          <a:p>
            <a:pPr>
              <a:defRPr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– x, y les coordonnées du pixel</a:t>
            </a:r>
          </a:p>
          <a:p>
            <a:pPr>
              <a:defRPr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– I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(x, y) la valeur du pixel pour le canal i(</a:t>
            </a:r>
            <a:r>
              <a:rPr lang="fr-F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, </a:t>
            </a:r>
            <a:r>
              <a:rPr lang="fr-FR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G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ou </a:t>
            </a:r>
            <a:r>
              <a:rPr lang="fr-F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B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)</a:t>
            </a:r>
          </a:p>
          <a:p>
            <a:pPr>
              <a:defRPr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– F(x, y) la fonction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surrounding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F(x, y) = </a:t>
            </a:r>
            <a:r>
              <a:rPr lang="es-E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K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</a:t>
            </a:r>
            <a:r>
              <a:rPr lang="es-ES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−(x²+y²)/c²</a:t>
            </a:r>
            <a:endParaRPr lang="fr-FR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8625" y="5568950"/>
            <a:ext cx="82867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  </a:t>
            </a:r>
            <a:r>
              <a:rPr lang="fr-F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 </a:t>
            </a:r>
            <a:r>
              <a:rPr lang="fr-F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K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deux constantes. </a:t>
            </a:r>
          </a:p>
          <a:p>
            <a:pPr>
              <a:defRPr/>
            </a:pPr>
            <a:r>
              <a:rPr lang="fr-F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K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est choisi pour contraindre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 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F(x, y)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dxdy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= 1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8214" y="3000372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500174"/>
            <a:ext cx="2581276" cy="258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e 14"/>
          <p:cNvGrpSpPr/>
          <p:nvPr/>
        </p:nvGrpSpPr>
        <p:grpSpPr>
          <a:xfrm>
            <a:off x="285720" y="4214818"/>
            <a:ext cx="8572560" cy="2610981"/>
            <a:chOff x="285720" y="3818415"/>
            <a:chExt cx="8572560" cy="2610981"/>
          </a:xfrm>
        </p:grpSpPr>
        <p:grpSp>
          <p:nvGrpSpPr>
            <p:cNvPr id="2" name="Groupe 11"/>
            <p:cNvGrpSpPr/>
            <p:nvPr/>
          </p:nvGrpSpPr>
          <p:grpSpPr>
            <a:xfrm>
              <a:off x="285720" y="3857628"/>
              <a:ext cx="8572560" cy="2571768"/>
              <a:chOff x="285720" y="3786190"/>
              <a:chExt cx="8572560" cy="2571768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5720" y="3786190"/>
                <a:ext cx="2571768" cy="2571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214678" y="3786190"/>
                <a:ext cx="2571768" cy="2571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286512" y="3786190"/>
                <a:ext cx="2571768" cy="2571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8" name="ZoneTexte 7"/>
            <p:cNvSpPr txBox="1"/>
            <p:nvPr/>
          </p:nvSpPr>
          <p:spPr>
            <a:xfrm>
              <a:off x="285720" y="3818415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C=5</a:t>
              </a:r>
              <a:endPara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214678" y="3889853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C=20</a:t>
              </a:r>
              <a:endPara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286512" y="3889853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C=240</a:t>
              </a:r>
              <a:endPara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14744" y="1714488"/>
            <a:ext cx="5133331" cy="226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necteur droit 15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2928926" y="1000108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Single Scale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Retinex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: 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Resultats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3902" y="2139727"/>
            <a:ext cx="8352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Multi-scale retinex (MSR) est une sorte de pondération des résultats du SSR pour différentes valeurs du paramètre c.</a:t>
            </a:r>
            <a:endParaRPr lang="fr-F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71736" y="1324261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Multi-Scale Retinex : </a:t>
            </a:r>
            <a:r>
              <a:rPr lang="fr-FR" sz="2400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fr-FR" sz="2400" b="1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2285984" y="3286124"/>
            <a:ext cx="4857784" cy="1072978"/>
            <a:chOff x="2285984" y="3286124"/>
            <a:chExt cx="4857784" cy="1072978"/>
          </a:xfrm>
        </p:grpSpPr>
        <p:sp>
          <p:nvSpPr>
            <p:cNvPr id="15" name="ZoneTexte 14"/>
            <p:cNvSpPr txBox="1"/>
            <p:nvPr/>
          </p:nvSpPr>
          <p:spPr>
            <a:xfrm>
              <a:off x="2285984" y="3429000"/>
              <a:ext cx="48577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R </a:t>
              </a:r>
              <a:r>
                <a:rPr lang="fr-FR" sz="4000" baseline="-25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MSR   </a:t>
              </a:r>
              <a:r>
                <a:rPr lang="fr-FR" sz="4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= </a:t>
              </a:r>
              <a:r>
                <a:rPr lang="fr-FR" sz="4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 </a:t>
              </a:r>
              <a:r>
                <a:rPr lang="fr-FR" sz="4000" i="1" baseline="-25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n</a:t>
              </a:r>
              <a:r>
                <a:rPr lang="fr-FR" sz="4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 R</a:t>
              </a:r>
              <a:r>
                <a:rPr lang="fr-FR" sz="4000" i="1" baseline="-25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n</a:t>
              </a:r>
              <a:endParaRPr lang="fr-FR" sz="4000" i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4143372" y="4020548"/>
              <a:ext cx="571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i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n=1</a:t>
              </a:r>
              <a:endParaRPr lang="fr-FR" sz="1600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4211612" y="3286124"/>
              <a:ext cx="571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i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N</a:t>
              </a:r>
              <a:endParaRPr lang="fr-FR" sz="1600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3541374" y="3850376"/>
              <a:ext cx="274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i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i</a:t>
              </a:r>
              <a:endParaRPr lang="fr-FR" sz="2400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929322" y="3864024"/>
              <a:ext cx="274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i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i</a:t>
              </a:r>
              <a:endParaRPr lang="fr-FR" sz="2400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 Constancy</a:t>
            </a:r>
            <a:endParaRPr lang="fr-FR" sz="2400">
              <a:solidFill>
                <a:schemeClr val="tx2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 pour la CC</a:t>
            </a:r>
            <a:endParaRPr lang="fr-FR" b="1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4313" y="4716463"/>
            <a:ext cx="8858250" cy="1939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où</a:t>
            </a:r>
          </a:p>
          <a:p>
            <a:pPr>
              <a:lnSpc>
                <a:spcPct val="150000"/>
              </a:lnSpc>
              <a:defRPr/>
            </a:pP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– </a:t>
            </a:r>
            <a:r>
              <a:rPr lang="fr-FR" sz="16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N</a:t>
            </a: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est le nombre de différentes valeurs de c.</a:t>
            </a:r>
          </a:p>
          <a:p>
            <a:pPr>
              <a:lnSpc>
                <a:spcPct val="150000"/>
              </a:lnSpc>
              <a:defRPr/>
            </a:pP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– R</a:t>
            </a:r>
            <a:r>
              <a:rPr lang="fr-FR" sz="1600" b="1" i="1" baseline="-25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ni</a:t>
            </a: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est la valeur calculé par un SSR pour la n</a:t>
            </a:r>
            <a:r>
              <a:rPr lang="fr-FR" sz="1600" b="1" baseline="30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ème </a:t>
            </a: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valeur de c pour le  canal </a:t>
            </a:r>
            <a:r>
              <a:rPr lang="fr-FR" sz="16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</a:t>
            </a: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(</a:t>
            </a:r>
            <a:r>
              <a:rPr lang="fr-FR" sz="1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</a:t>
            </a: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, </a:t>
            </a:r>
            <a:r>
              <a:rPr lang="fr-FR" sz="1600" b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G</a:t>
            </a: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ou </a:t>
            </a:r>
            <a:r>
              <a:rPr lang="fr-FR" sz="16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B</a:t>
            </a: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– </a:t>
            </a:r>
            <a:r>
              <a:rPr lang="fr-FR" sz="16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w</a:t>
            </a:r>
            <a:r>
              <a:rPr lang="fr-FR" sz="1600" b="1" i="1" baseline="-25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n</a:t>
            </a: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est le coefficient de poids pour n</a:t>
            </a:r>
            <a:r>
              <a:rPr lang="fr-FR" sz="1600" b="1" baseline="30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ème </a:t>
            </a:r>
            <a:r>
              <a:rPr lang="fr-F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valeur de c .</a:t>
            </a:r>
            <a:endParaRPr lang="fr-FR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6644" y="3643314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4694" y="1928802"/>
            <a:ext cx="3344958" cy="343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1928802"/>
            <a:ext cx="3429024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ZoneTexte 6"/>
          <p:cNvSpPr txBox="1"/>
          <p:nvPr/>
        </p:nvSpPr>
        <p:spPr>
          <a:xfrm>
            <a:off x="1714480" y="6143644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Le résultat reste sombre dû à la valeur faible de c</a:t>
            </a:r>
            <a:endParaRPr lang="fr-FR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2571736" y="1324261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Multi-Scale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Retinex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: 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57818" y="5500702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 pour</a:t>
            </a:r>
            <a:r>
              <a:rPr lang="fr-FR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</a:t>
            </a:r>
            <a:r>
              <a:rPr lang="fr-FR" baseline="-250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(1,2,3) </a:t>
            </a:r>
            <a:r>
              <a:rPr lang="fr-FR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= 1/3</a:t>
            </a:r>
            <a:r>
              <a:rPr lang="fr-FR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endParaRPr lang="fr-FR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8148" y="6000768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1472" y="3714752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où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0034" y="5429264"/>
            <a:ext cx="778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 </a:t>
            </a:r>
            <a:r>
              <a:rPr lang="fr-F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 est un paramètre critique à régler manuellement.</a:t>
            </a:r>
            <a:endParaRPr lang="fr-F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Multi-Scale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Retinex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avec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restauration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de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couleur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500034" y="2732977"/>
            <a:ext cx="7550465" cy="910337"/>
            <a:chOff x="785786" y="2714620"/>
            <a:chExt cx="7550465" cy="910337"/>
          </a:xfrm>
        </p:grpSpPr>
        <p:sp>
          <p:nvSpPr>
            <p:cNvPr id="5" name="Rectangle 4"/>
            <p:cNvSpPr/>
            <p:nvPr/>
          </p:nvSpPr>
          <p:spPr>
            <a:xfrm>
              <a:off x="785786" y="2714620"/>
              <a:ext cx="75504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4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cs typeface="Times New Roman" pitchFamily="18" charset="0"/>
                </a:rPr>
                <a:t>R</a:t>
              </a:r>
              <a:r>
                <a:rPr lang="es-ES" sz="4000" i="1" baseline="-25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cs typeface="Times New Roman" pitchFamily="18" charset="0"/>
                </a:rPr>
                <a:t>MSRCR </a:t>
              </a:r>
              <a:r>
                <a:rPr lang="es-ES" sz="4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cs typeface="Times New Roman" pitchFamily="18" charset="0"/>
                </a:rPr>
                <a:t>(x</a:t>
              </a:r>
              <a:r>
                <a:rPr lang="es-ES" sz="4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cs typeface="Times New Roman" pitchFamily="18" charset="0"/>
                </a:rPr>
                <a:t>, y) = C</a:t>
              </a:r>
              <a:r>
                <a:rPr lang="es-ES" sz="4000" i="1" baseline="-25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cs typeface="Times New Roman" pitchFamily="18" charset="0"/>
                </a:rPr>
                <a:t>i</a:t>
              </a:r>
              <a:r>
                <a:rPr lang="es-ES" sz="4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cs typeface="Times New Roman" pitchFamily="18" charset="0"/>
                </a:rPr>
                <a:t>(x, </a:t>
              </a:r>
              <a:r>
                <a:rPr lang="es-ES" sz="4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cs typeface="Times New Roman" pitchFamily="18" charset="0"/>
                </a:rPr>
                <a:t>y)R</a:t>
              </a:r>
              <a:r>
                <a:rPr lang="es-ES" sz="4000" i="1" baseline="-25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cs typeface="Times New Roman" pitchFamily="18" charset="0"/>
                </a:rPr>
                <a:t>MSR </a:t>
              </a:r>
              <a:r>
                <a:rPr lang="es-ES" sz="4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cs typeface="Times New Roman" pitchFamily="18" charset="0"/>
                </a:rPr>
                <a:t>(</a:t>
              </a:r>
              <a:r>
                <a:rPr lang="es-ES" sz="4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cs typeface="Times New Roman" pitchFamily="18" charset="0"/>
                </a:rPr>
                <a:t>x, y)</a:t>
              </a: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354224" y="3163292"/>
              <a:ext cx="274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i</a:t>
              </a:r>
              <a:endParaRPr lang="en-US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6800226" y="3163292"/>
              <a:ext cx="274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i</a:t>
              </a:r>
              <a:endParaRPr lang="en-US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594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59489" name="Object 1"/>
          <p:cNvGraphicFramePr>
            <a:graphicFrameLocks noChangeAspect="1"/>
          </p:cNvGraphicFramePr>
          <p:nvPr/>
        </p:nvGraphicFramePr>
        <p:xfrm>
          <a:off x="1085850" y="4189413"/>
          <a:ext cx="6867525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504" name="Équation" r:id="rId4" imgW="2552400" imgH="482400" progId="Equation.3">
                  <p:embed/>
                </p:oleObj>
              </mc:Choice>
              <mc:Fallback>
                <p:oleObj name="Équation" r:id="rId4" imgW="2552400" imgH="48240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4189413"/>
                        <a:ext cx="6867525" cy="97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9491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Multi-Scale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Retinex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avec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restauration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de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couleur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594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59491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803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80323" name="Object 3"/>
          <p:cNvGraphicFramePr>
            <a:graphicFrameLocks noChangeAspect="1"/>
          </p:cNvGraphicFramePr>
          <p:nvPr/>
        </p:nvGraphicFramePr>
        <p:xfrm>
          <a:off x="0" y="3929066"/>
          <a:ext cx="9051987" cy="90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338" name="Équation" r:id="rId4" imgW="4279900" imgH="431800" progId="Equation.3">
                  <p:embed/>
                </p:oleObj>
              </mc:Choice>
              <mc:Fallback>
                <p:oleObj name="Équation" r:id="rId4" imgW="4279900" imgH="431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929066"/>
                        <a:ext cx="9051987" cy="9072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0325" name="Rectangle 5"/>
          <p:cNvSpPr>
            <a:spLocks noChangeArrowheads="1"/>
          </p:cNvSpPr>
          <p:nvPr/>
        </p:nvSpPr>
        <p:spPr bwMode="auto">
          <a:xfrm>
            <a:off x="0" y="428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214282" y="2714620"/>
            <a:ext cx="360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formule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finale du MSRCR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est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:</a:t>
            </a:r>
          </a:p>
          <a:p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214282" y="5572140"/>
            <a:ext cx="583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Où G et b expriment le gain final et l’offset à appliquer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15372" y="3571876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035" y="2786058"/>
            <a:ext cx="758612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Multi-Scale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Retinex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avec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restauration</a:t>
            </a:r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de </a:t>
            </a:r>
            <a:r>
              <a:rPr lang="en-US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couleur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088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5182" y="3118034"/>
            <a:ext cx="2588011" cy="2066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85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533675" y="3538235"/>
            <a:ext cx="2423518" cy="19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 l="7353" r="2573" b="52174"/>
          <a:stretch>
            <a:fillRect/>
          </a:stretch>
        </p:blipFill>
        <p:spPr bwMode="auto">
          <a:xfrm rot="5400000">
            <a:off x="5461314" y="3396942"/>
            <a:ext cx="2864842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8516" name="Picture 4"/>
          <p:cNvPicPr>
            <a:picLocks noChangeAspect="1" noChangeArrowheads="1"/>
          </p:cNvPicPr>
          <p:nvPr/>
        </p:nvPicPr>
        <p:blipFill>
          <a:blip r:embed="rId5" cstate="print"/>
          <a:srcRect l="7353" t="47826" r="2573"/>
          <a:stretch>
            <a:fillRect/>
          </a:stretch>
        </p:blipFill>
        <p:spPr bwMode="auto">
          <a:xfrm rot="5400000">
            <a:off x="6480415" y="3592287"/>
            <a:ext cx="2714643" cy="195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214282" y="2285992"/>
            <a:ext cx="609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Un compromis entre l’intégration spatiale, le GW et le WP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42844" y="5929330"/>
            <a:ext cx="32861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GW enlève les dominantes par centrage de l’histogramme</a:t>
            </a:r>
            <a:endParaRPr lang="fr-FR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929322" y="6000768"/>
            <a:ext cx="2677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WP étend la dynamique 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pour retrouver le blanc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1802" y="3214686"/>
            <a:ext cx="2357454" cy="220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3357554" y="5643578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Intégration spatiale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quarter" idx="10"/>
          </p:nvPr>
        </p:nvSpPr>
        <p:spPr>
          <a:xfrm>
            <a:off x="214282" y="6553200"/>
            <a:ext cx="2733668" cy="304800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 de Sharon Schwarzkopf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1428728" y="3429000"/>
            <a:ext cx="4275138" cy="1714512"/>
            <a:chOff x="1428728" y="3143248"/>
            <a:chExt cx="4275138" cy="1714512"/>
          </a:xfrm>
        </p:grpSpPr>
        <p:grpSp>
          <p:nvGrpSpPr>
            <p:cNvPr id="14" name="Groupe 13"/>
            <p:cNvGrpSpPr/>
            <p:nvPr/>
          </p:nvGrpSpPr>
          <p:grpSpPr>
            <a:xfrm>
              <a:off x="2714612" y="3143248"/>
              <a:ext cx="1714512" cy="1714512"/>
              <a:chOff x="2857488" y="3214686"/>
              <a:chExt cx="1162056" cy="223362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857488" y="3214686"/>
                <a:ext cx="857256" cy="1928826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009888" y="3367086"/>
                <a:ext cx="857256" cy="1928826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162288" y="3519486"/>
                <a:ext cx="857256" cy="192882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1504928" y="4071942"/>
              <a:ext cx="1143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4552928" y="4071942"/>
              <a:ext cx="990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/>
          </p:nvGraphicFramePr>
          <p:xfrm>
            <a:off x="4705328" y="3386142"/>
            <a:ext cx="998538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9564" name="משוואה" r:id="rId4" imgW="419040" imgH="228600" progId="Equation.3">
                    <p:embed/>
                  </p:oleObj>
                </mc:Choice>
                <mc:Fallback>
                  <p:oleObj name="משוואה" r:id="rId4" imgW="41904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5328" y="3386142"/>
                          <a:ext cx="998538" cy="552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/>
          </p:nvGraphicFramePr>
          <p:xfrm>
            <a:off x="1428728" y="3386142"/>
            <a:ext cx="914400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9565" name="משוואה" r:id="rId6" imgW="381000" imgH="228600" progId="Equation.3">
                    <p:embed/>
                  </p:oleObj>
                </mc:Choice>
                <mc:Fallback>
                  <p:oleObj name="משוואה" r:id="rId6" imgW="381000" imgH="2286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8728" y="3386142"/>
                          <a:ext cx="914400" cy="552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ZoneTexte 19"/>
          <p:cNvSpPr txBox="1"/>
          <p:nvPr/>
        </p:nvSpPr>
        <p:spPr>
          <a:xfrm>
            <a:off x="285720" y="228599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1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71472" y="5357826"/>
            <a:ext cx="8001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 correspond à une position d’un pixel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 correspond à un canal donné (R,G,B)</a:t>
            </a:r>
          </a:p>
          <a:p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</a:t>
            </a:r>
            <a:r>
              <a:rPr lang="fr-FR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(P) est la valeur en entrée du pixel en position P pour le canal c</a:t>
            </a:r>
          </a:p>
          <a:p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</a:t>
            </a:r>
            <a:r>
              <a:rPr lang="fr-FR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(P) est la valeur en sortie du pixel en position P pour le canal c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071670" y="2639793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Ajustement spatial par comparaison aux voisins 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14282" y="114298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Tri-CCD</a:t>
            </a:r>
            <a:endParaRPr lang="fr-FR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71736" y="5114710"/>
            <a:ext cx="5072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  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 pitchFamily="2" charset="2"/>
              </a:rPr>
              <a:t>Bonne résolution spatiale</a:t>
            </a:r>
          </a:p>
          <a:p>
            <a:r>
              <a:rPr lang="fr-FR" sz="2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 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 pitchFamily="2" charset="2"/>
              </a:rPr>
              <a:t>Bonne séparation de couleur</a:t>
            </a:r>
          </a:p>
          <a:p>
            <a:r>
              <a:rPr lang="fr-FR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  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 pitchFamily="2" charset="2"/>
              </a:rPr>
              <a:t>Très 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 pitchFamily="2" charset="2"/>
              </a:rPr>
              <a:t>coûteux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Wingdings" pitchFamily="2" charset="2"/>
            </a:endParaRPr>
          </a:p>
          <a:p>
            <a:r>
              <a:rPr lang="fr-FR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  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Problème d’alignement des canaux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642910" y="1500174"/>
            <a:ext cx="8410634" cy="3703172"/>
            <a:chOff x="642910" y="1500174"/>
            <a:chExt cx="8410634" cy="3703172"/>
          </a:xfrm>
        </p:grpSpPr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786" y="1500174"/>
              <a:ext cx="8140697" cy="3703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ZoneTexte 11"/>
            <p:cNvSpPr txBox="1"/>
            <p:nvPr/>
          </p:nvSpPr>
          <p:spPr>
            <a:xfrm>
              <a:off x="7410470" y="1633525"/>
              <a:ext cx="1643074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3 </a:t>
              </a:r>
              <a:r>
                <a:rPr lang="en-US" sz="1700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capteurs</a:t>
              </a:r>
              <a:r>
                <a:rPr lang="en-US" sz="17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 monochromes</a:t>
              </a:r>
              <a:endParaRPr lang="en-US" sz="17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642910" y="3648077"/>
              <a:ext cx="1643074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Lumière incidente</a:t>
              </a:r>
            </a:p>
            <a:p>
              <a:endParaRPr lang="fr-FR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785786" y="2337523"/>
              <a:ext cx="1643074" cy="8771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7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Système  avec prismes et filtres</a:t>
              </a:r>
              <a:endParaRPr lang="fr-FR" sz="17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85984" y="160358"/>
            <a:ext cx="38363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 algn="ctr">
              <a:lnSpc>
                <a:spcPct val="150000"/>
              </a:lnSpc>
            </a:pPr>
            <a:r>
              <a:rPr lang="fr-FR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De l’œil à la caméra couleur</a:t>
            </a:r>
            <a:endParaRPr lang="fr-FR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2" name="Groupe 22"/>
          <p:cNvGrpSpPr/>
          <p:nvPr/>
        </p:nvGrpSpPr>
        <p:grpSpPr>
          <a:xfrm>
            <a:off x="1382713" y="3429000"/>
            <a:ext cx="4321153" cy="1714512"/>
            <a:chOff x="1382713" y="3143248"/>
            <a:chExt cx="4321153" cy="1714512"/>
          </a:xfrm>
        </p:grpSpPr>
        <p:grpSp>
          <p:nvGrpSpPr>
            <p:cNvPr id="3" name="Groupe 13"/>
            <p:cNvGrpSpPr/>
            <p:nvPr/>
          </p:nvGrpSpPr>
          <p:grpSpPr>
            <a:xfrm>
              <a:off x="2714612" y="3143248"/>
              <a:ext cx="1714512" cy="1714512"/>
              <a:chOff x="2857488" y="3214686"/>
              <a:chExt cx="1162056" cy="223362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857488" y="3214686"/>
                <a:ext cx="857256" cy="1928826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009888" y="3367086"/>
                <a:ext cx="857256" cy="1928826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162288" y="3519486"/>
                <a:ext cx="857256" cy="192882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1504928" y="4071942"/>
              <a:ext cx="1143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4552928" y="4071942"/>
              <a:ext cx="990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/>
          </p:nvGraphicFramePr>
          <p:xfrm>
            <a:off x="4705328" y="3386142"/>
            <a:ext cx="998538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0588" name="Équation" r:id="rId4" imgW="419040" imgH="228600" progId="Equation.3">
                    <p:embed/>
                  </p:oleObj>
                </mc:Choice>
                <mc:Fallback>
                  <p:oleObj name="Équation" r:id="rId4" imgW="41904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5328" y="3386142"/>
                          <a:ext cx="998538" cy="552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/>
          </p:nvGraphicFramePr>
          <p:xfrm>
            <a:off x="1382713" y="3386136"/>
            <a:ext cx="1006475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0589" name="Équation" r:id="rId6" imgW="419040" imgH="228600" progId="Equation.3">
                    <p:embed/>
                  </p:oleObj>
                </mc:Choice>
                <mc:Fallback>
                  <p:oleObj name="Équation" r:id="rId6" imgW="419040" imgH="2286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2713" y="3386136"/>
                          <a:ext cx="1006475" cy="552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ZoneTexte 19"/>
          <p:cNvSpPr txBox="1"/>
          <p:nvPr/>
        </p:nvSpPr>
        <p:spPr>
          <a:xfrm>
            <a:off x="285720" y="2285992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2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71472" y="5357826"/>
            <a:ext cx="8001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 correspond à une position d’un pixel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 correspond à un canal donné (R,G,B)</a:t>
            </a:r>
          </a:p>
          <a:p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</a:t>
            </a:r>
            <a:r>
              <a:rPr lang="fr-FR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(P) est la valeur en sortie du pixel en position P pour le canal c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</a:t>
            </a:r>
            <a:r>
              <a:rPr lang="fr-FR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(P) est la valeur en sortie de l’étape 2 du pixel en position P pour le canal c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857356" y="2643182"/>
            <a:ext cx="364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Ajustement de l’intensité en sortie pour exploiter toute la dynamique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1600200" y="4079888"/>
          <a:ext cx="55372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601" name="משוואה" r:id="rId4" imgW="1993680" imgH="431640" progId="Equation.3">
                  <p:embed/>
                </p:oleObj>
              </mc:Choice>
              <mc:Fallback>
                <p:oleObj name="משוואה" r:id="rId4" imgW="199368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079888"/>
                        <a:ext cx="55372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5143504" y="5643578"/>
            <a:ext cx="3429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Distance entre pixels :</a:t>
            </a:r>
            <a:r>
              <a:rPr lang="fr-F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afin de de prendre en compte l’effet de l’éloignement</a:t>
            </a:r>
            <a:endParaRPr lang="fr-F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28596" y="2928934"/>
            <a:ext cx="3429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r(-):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fonction d’intégration par comparaison spatial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5720" y="192880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1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rot="10800000">
            <a:off x="5286380" y="5143512"/>
            <a:ext cx="642942" cy="5715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rot="16200000" flipH="1">
            <a:off x="3500430" y="3357562"/>
            <a:ext cx="928694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 Constancy</a:t>
            </a:r>
            <a:endParaRPr lang="fr-FR" sz="2400">
              <a:solidFill>
                <a:schemeClr val="tx2"/>
              </a:solidFill>
              <a:latin typeface="Georgia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 pour la CC</a:t>
            </a:r>
            <a:endParaRPr lang="fr-FR" b="1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fr-FR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fr-FR" sz="2400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fr-FR" sz="2400" b="1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 flipV="1">
            <a:off x="1600200" y="3276600"/>
            <a:ext cx="0" cy="2438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10" name="Line 19"/>
          <p:cNvSpPr>
            <a:spLocks noChangeShapeType="1"/>
          </p:cNvSpPr>
          <p:nvPr/>
        </p:nvSpPr>
        <p:spPr bwMode="auto">
          <a:xfrm>
            <a:off x="6324600" y="4572000"/>
            <a:ext cx="251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 flipV="1">
            <a:off x="4572000" y="3276600"/>
            <a:ext cx="0" cy="2438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 flipV="1">
            <a:off x="7620000" y="3276600"/>
            <a:ext cx="0" cy="2438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14" name="Line 24"/>
          <p:cNvSpPr>
            <a:spLocks noChangeShapeType="1"/>
          </p:cNvSpPr>
          <p:nvPr/>
        </p:nvSpPr>
        <p:spPr bwMode="auto">
          <a:xfrm>
            <a:off x="3352800" y="4572000"/>
            <a:ext cx="251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15" name="Line 25"/>
          <p:cNvSpPr>
            <a:spLocks noChangeShapeType="1"/>
          </p:cNvSpPr>
          <p:nvPr/>
        </p:nvSpPr>
        <p:spPr bwMode="auto">
          <a:xfrm>
            <a:off x="381000" y="4572000"/>
            <a:ext cx="251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16" name="Line 27"/>
          <p:cNvSpPr>
            <a:spLocks noChangeShapeType="1"/>
          </p:cNvSpPr>
          <p:nvPr/>
        </p:nvSpPr>
        <p:spPr bwMode="auto">
          <a:xfrm>
            <a:off x="2362200" y="4572000"/>
            <a:ext cx="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17" name="Line 28"/>
          <p:cNvSpPr>
            <a:spLocks noChangeShapeType="1"/>
          </p:cNvSpPr>
          <p:nvPr/>
        </p:nvSpPr>
        <p:spPr bwMode="auto">
          <a:xfrm>
            <a:off x="8534400" y="4572000"/>
            <a:ext cx="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18" name="Line 29"/>
          <p:cNvSpPr>
            <a:spLocks noChangeShapeType="1"/>
          </p:cNvSpPr>
          <p:nvPr/>
        </p:nvSpPr>
        <p:spPr bwMode="auto">
          <a:xfrm>
            <a:off x="6781800" y="4572000"/>
            <a:ext cx="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19" name="Line 30"/>
          <p:cNvSpPr>
            <a:spLocks noChangeShapeType="1"/>
          </p:cNvSpPr>
          <p:nvPr/>
        </p:nvSpPr>
        <p:spPr bwMode="auto">
          <a:xfrm>
            <a:off x="5410200" y="4572000"/>
            <a:ext cx="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20" name="Line 31"/>
          <p:cNvSpPr>
            <a:spLocks noChangeShapeType="1"/>
          </p:cNvSpPr>
          <p:nvPr/>
        </p:nvSpPr>
        <p:spPr bwMode="auto">
          <a:xfrm>
            <a:off x="3810000" y="4572000"/>
            <a:ext cx="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21" name="Line 32"/>
          <p:cNvSpPr>
            <a:spLocks noChangeShapeType="1"/>
          </p:cNvSpPr>
          <p:nvPr/>
        </p:nvSpPr>
        <p:spPr bwMode="auto">
          <a:xfrm>
            <a:off x="762000" y="4572000"/>
            <a:ext cx="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22" name="Line 33"/>
          <p:cNvSpPr>
            <a:spLocks noChangeShapeType="1"/>
          </p:cNvSpPr>
          <p:nvPr/>
        </p:nvSpPr>
        <p:spPr bwMode="auto">
          <a:xfrm flipH="1">
            <a:off x="762000" y="3733800"/>
            <a:ext cx="16002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23" name="Line 35"/>
          <p:cNvSpPr>
            <a:spLocks noChangeShapeType="1"/>
          </p:cNvSpPr>
          <p:nvPr/>
        </p:nvSpPr>
        <p:spPr bwMode="auto">
          <a:xfrm flipH="1">
            <a:off x="3429000" y="54864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24" name="Line 36"/>
          <p:cNvSpPr>
            <a:spLocks noChangeShapeType="1"/>
          </p:cNvSpPr>
          <p:nvPr/>
        </p:nvSpPr>
        <p:spPr bwMode="auto">
          <a:xfrm flipH="1">
            <a:off x="5105400" y="35814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25" name="Line 37"/>
          <p:cNvSpPr>
            <a:spLocks noChangeShapeType="1"/>
          </p:cNvSpPr>
          <p:nvPr/>
        </p:nvSpPr>
        <p:spPr bwMode="auto">
          <a:xfrm>
            <a:off x="7620000" y="35814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26" name="Line 38"/>
          <p:cNvSpPr>
            <a:spLocks noChangeShapeType="1"/>
          </p:cNvSpPr>
          <p:nvPr/>
        </p:nvSpPr>
        <p:spPr bwMode="auto">
          <a:xfrm>
            <a:off x="6705600" y="54864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27" name="Line 39"/>
          <p:cNvSpPr>
            <a:spLocks noChangeShapeType="1"/>
          </p:cNvSpPr>
          <p:nvPr/>
        </p:nvSpPr>
        <p:spPr bwMode="auto">
          <a:xfrm>
            <a:off x="7620000" y="3581400"/>
            <a:ext cx="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28" name="Text Box 40"/>
          <p:cNvSpPr txBox="1">
            <a:spLocks noChangeArrowheads="1"/>
          </p:cNvSpPr>
          <p:nvPr/>
        </p:nvSpPr>
        <p:spPr bwMode="auto">
          <a:xfrm>
            <a:off x="609600" y="2590800"/>
            <a:ext cx="2057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400" b="1" smtClean="0">
                <a:latin typeface="Georgia" pitchFamily="18" charset="0"/>
              </a:rPr>
              <a:t>Linéaire</a:t>
            </a:r>
            <a:endParaRPr lang="fr-FR" sz="2400" b="1">
              <a:latin typeface="Georgia" pitchFamily="18" charset="0"/>
            </a:endParaRPr>
          </a:p>
        </p:txBody>
      </p:sp>
      <p:sp>
        <p:nvSpPr>
          <p:cNvPr id="29" name="Text Box 41"/>
          <p:cNvSpPr txBox="1">
            <a:spLocks noChangeArrowheads="1"/>
          </p:cNvSpPr>
          <p:nvPr/>
        </p:nvSpPr>
        <p:spPr bwMode="auto">
          <a:xfrm>
            <a:off x="3581400" y="2590800"/>
            <a:ext cx="2057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400" b="1" smtClean="0">
                <a:latin typeface="Georgia" pitchFamily="18" charset="0"/>
              </a:rPr>
              <a:t>Saturation</a:t>
            </a:r>
            <a:endParaRPr lang="fr-FR" sz="2400" b="1">
              <a:latin typeface="Georgia" pitchFamily="18" charset="0"/>
            </a:endParaRPr>
          </a:p>
        </p:txBody>
      </p:sp>
      <p:sp>
        <p:nvSpPr>
          <p:cNvPr id="30" name="Text Box 42"/>
          <p:cNvSpPr txBox="1">
            <a:spLocks noChangeArrowheads="1"/>
          </p:cNvSpPr>
          <p:nvPr/>
        </p:nvSpPr>
        <p:spPr bwMode="auto">
          <a:xfrm>
            <a:off x="6705600" y="2590800"/>
            <a:ext cx="2057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400" b="1" smtClean="0">
                <a:latin typeface="Georgia" pitchFamily="18" charset="0"/>
              </a:rPr>
              <a:t>Signe</a:t>
            </a:r>
            <a:endParaRPr lang="fr-FR" sz="2400" b="1">
              <a:latin typeface="Georgia" pitchFamily="18" charset="0"/>
            </a:endParaRPr>
          </a:p>
        </p:txBody>
      </p:sp>
      <p:sp>
        <p:nvSpPr>
          <p:cNvPr id="31" name="Freeform 46"/>
          <p:cNvSpPr>
            <a:spLocks/>
          </p:cNvSpPr>
          <p:nvPr/>
        </p:nvSpPr>
        <p:spPr bwMode="auto">
          <a:xfrm>
            <a:off x="4800600" y="4191000"/>
            <a:ext cx="215900" cy="376238"/>
          </a:xfrm>
          <a:custGeom>
            <a:avLst/>
            <a:gdLst>
              <a:gd name="T0" fmla="*/ 127 w 136"/>
              <a:gd name="T1" fmla="*/ 237 h 237"/>
              <a:gd name="T2" fmla="*/ 136 w 136"/>
              <a:gd name="T3" fmla="*/ 203 h 237"/>
              <a:gd name="T4" fmla="*/ 127 w 136"/>
              <a:gd name="T5" fmla="*/ 85 h 237"/>
              <a:gd name="T6" fmla="*/ 0 w 136"/>
              <a:gd name="T7" fmla="*/ 0 h 237"/>
              <a:gd name="T8" fmla="*/ 0 60000 65536"/>
              <a:gd name="T9" fmla="*/ 0 60000 65536"/>
              <a:gd name="T10" fmla="*/ 0 60000 65536"/>
              <a:gd name="T11" fmla="*/ 0 60000 65536"/>
              <a:gd name="T12" fmla="*/ 0 w 136"/>
              <a:gd name="T13" fmla="*/ 0 h 237"/>
              <a:gd name="T14" fmla="*/ 136 w 136"/>
              <a:gd name="T15" fmla="*/ 237 h 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" h="237">
                <a:moveTo>
                  <a:pt x="127" y="237"/>
                </a:moveTo>
                <a:cubicBezTo>
                  <a:pt x="130" y="226"/>
                  <a:pt x="136" y="215"/>
                  <a:pt x="136" y="203"/>
                </a:cubicBezTo>
                <a:cubicBezTo>
                  <a:pt x="136" y="164"/>
                  <a:pt x="134" y="124"/>
                  <a:pt x="127" y="85"/>
                </a:cubicBezTo>
                <a:cubicBezTo>
                  <a:pt x="116" y="23"/>
                  <a:pt x="35" y="31"/>
                  <a:pt x="0" y="0"/>
                </a:cubicBezTo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32" name="Text Box 47"/>
          <p:cNvSpPr txBox="1">
            <a:spLocks noChangeArrowheads="1"/>
          </p:cNvSpPr>
          <p:nvPr/>
        </p:nvSpPr>
        <p:spPr bwMode="auto">
          <a:xfrm>
            <a:off x="5029200" y="40386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b="1" dirty="0" smtClean="0">
                <a:latin typeface="Georgia" pitchFamily="18" charset="0"/>
              </a:rPr>
              <a:t>Pente</a:t>
            </a:r>
            <a:endParaRPr lang="fr-FR" sz="1400" b="1" dirty="0">
              <a:latin typeface="Georgia" pitchFamily="18" charset="0"/>
            </a:endParaRPr>
          </a:p>
        </p:txBody>
      </p:sp>
      <p:sp>
        <p:nvSpPr>
          <p:cNvPr id="33" name="Text Box 48"/>
          <p:cNvSpPr txBox="1">
            <a:spLocks noChangeArrowheads="1"/>
          </p:cNvSpPr>
          <p:nvPr/>
        </p:nvSpPr>
        <p:spPr bwMode="auto">
          <a:xfrm>
            <a:off x="381000" y="5715000"/>
            <a:ext cx="8153400" cy="8604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 variation de la pente de la fonction r(-) agit comme modulateur du contraste.</a:t>
            </a:r>
            <a:endParaRPr lang="fr-FR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34" name="Line 49"/>
          <p:cNvSpPr>
            <a:spLocks noChangeShapeType="1"/>
          </p:cNvSpPr>
          <p:nvPr/>
        </p:nvSpPr>
        <p:spPr bwMode="auto">
          <a:xfrm flipH="1">
            <a:off x="4114800" y="3581400"/>
            <a:ext cx="9906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>
              <a:latin typeface="Georgia" pitchFamily="18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85720" y="192880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1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86" y="6143644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092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4071942"/>
            <a:ext cx="3154838" cy="240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2500306"/>
            <a:ext cx="321471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1142976" y="4988494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Image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originale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500826" y="364331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linéaire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5720" y="192880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1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</a:p>
          <a:p>
            <a:pPr algn="ctr"/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quarter" idx="10"/>
          </p:nvPr>
        </p:nvSpPr>
        <p:spPr>
          <a:xfrm>
            <a:off x="214282" y="6553200"/>
            <a:ext cx="2733668" cy="304800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 de Sharon Schwarzkopf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86776" y="3500438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093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4286256"/>
            <a:ext cx="492110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2571744"/>
            <a:ext cx="321471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/>
        </p:nvSpPr>
        <p:spPr>
          <a:xfrm>
            <a:off x="1000100" y="4988494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Image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originale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29190" y="3714752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saturation avec P de 50 et 70)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5720" y="192880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1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</a:p>
          <a:p>
            <a:pPr algn="ctr"/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quarter" idx="10"/>
          </p:nvPr>
        </p:nvSpPr>
        <p:spPr>
          <a:xfrm>
            <a:off x="214282" y="6553200"/>
            <a:ext cx="2733668" cy="304800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 de Sharon Schwarzkopf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528" y="3571876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094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4071942"/>
            <a:ext cx="3180143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2500306"/>
            <a:ext cx="321471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1142976" y="491705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Image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originale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857884" y="3500438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fonction signe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5720" y="192880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1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</a:p>
          <a:p>
            <a:pPr algn="ctr"/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quarter" idx="10"/>
          </p:nvPr>
        </p:nvSpPr>
        <p:spPr>
          <a:xfrm>
            <a:off x="214282" y="6553200"/>
            <a:ext cx="2733668" cy="304800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 de Sharon Schwarzkopf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1024" y="3357562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</a:p>
          <a:p>
            <a:pPr algn="ctr"/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095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2357430"/>
            <a:ext cx="1728788" cy="187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6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4429132"/>
            <a:ext cx="8479914" cy="210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285720" y="192880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1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quarter" idx="10"/>
          </p:nvPr>
        </p:nvSpPr>
        <p:spPr>
          <a:xfrm>
            <a:off x="214282" y="6553200"/>
            <a:ext cx="2733668" cy="304800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 de Sharon Schwarzkopf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5929322" y="3929066"/>
            <a:ext cx="228600" cy="685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3505200" y="3733800"/>
            <a:ext cx="533400" cy="685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399" y="4568304"/>
            <a:ext cx="2071702" cy="8156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 err="1" smtClean="0">
                <a:solidFill>
                  <a:srgbClr val="000000"/>
                </a:solidFill>
                <a:latin typeface="Georgia" pitchFamily="18" charset="0"/>
              </a:rPr>
              <a:t>Sc</a:t>
            </a:r>
            <a:r>
              <a:rPr lang="fr-FR" sz="2000" b="1" dirty="0" smtClean="0">
                <a:solidFill>
                  <a:srgbClr val="000000"/>
                </a:solidFill>
                <a:latin typeface="Georgia" pitchFamily="18" charset="0"/>
              </a:rPr>
              <a:t>: la pente de </a:t>
            </a:r>
            <a:endParaRPr lang="fr-FR" b="1" dirty="0" smtClean="0">
              <a:latin typeface="Georgia" pitchFamily="18" charset="0"/>
            </a:endParaRPr>
          </a:p>
          <a:p>
            <a:pPr>
              <a:spcBef>
                <a:spcPct val="50000"/>
              </a:spcBef>
            </a:pPr>
            <a:endParaRPr lang="fr-FR" b="1" dirty="0">
              <a:latin typeface="Comic Sans MS" pitchFamily="66" charset="0"/>
            </a:endParaRPr>
          </a:p>
        </p:txBody>
      </p:sp>
      <p:graphicFrame>
        <p:nvGraphicFramePr>
          <p:cNvPr id="15" name="Object 15"/>
          <p:cNvGraphicFramePr>
            <a:graphicFrameLocks noChangeAspect="1"/>
          </p:cNvGraphicFramePr>
          <p:nvPr/>
        </p:nvGraphicFramePr>
        <p:xfrm>
          <a:off x="571472" y="3149603"/>
          <a:ext cx="716280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743" name="משוואה" r:id="rId4" imgW="2108200" imgH="228600" progId="Equation.3">
                  <p:embed/>
                </p:oleObj>
              </mc:Choice>
              <mc:Fallback>
                <p:oleObj name="משוואה" r:id="rId4" imgW="21082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472" y="3149603"/>
                        <a:ext cx="7162800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7"/>
          <p:cNvGraphicFramePr>
            <a:graphicFrameLocks noChangeAspect="1"/>
          </p:cNvGraphicFramePr>
          <p:nvPr/>
        </p:nvGraphicFramePr>
        <p:xfrm>
          <a:off x="2071670" y="4500570"/>
          <a:ext cx="2667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744" name="משוואה" r:id="rId6" imgW="1168400" imgH="228600" progId="Equation.3">
                  <p:embed/>
                </p:oleObj>
              </mc:Choice>
              <mc:Fallback>
                <p:oleObj name="משוואה" r:id="rId6" imgW="116840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70" y="4500570"/>
                        <a:ext cx="2667000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1"/>
          <p:cNvGraphicFramePr>
            <a:graphicFrameLocks noChangeAspect="1"/>
          </p:cNvGraphicFramePr>
          <p:nvPr/>
        </p:nvGraphicFramePr>
        <p:xfrm>
          <a:off x="5105400" y="4786322"/>
          <a:ext cx="3467100" cy="1538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745" name="משוואה" r:id="rId8" imgW="1155600" imgH="482400" progId="Equation.3">
                  <p:embed/>
                </p:oleObj>
              </mc:Choice>
              <mc:Fallback>
                <p:oleObj name="משוואה" r:id="rId8" imgW="1155600" imgH="4824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786322"/>
                        <a:ext cx="3467100" cy="15382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ZoneTexte 17"/>
          <p:cNvSpPr txBox="1"/>
          <p:nvPr/>
        </p:nvSpPr>
        <p:spPr>
          <a:xfrm>
            <a:off x="285720" y="2285992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2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14480" y="2428868"/>
            <a:ext cx="72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Ajustement linéaire de l’intensité en sortie </a:t>
            </a:r>
            <a:r>
              <a:rPr lang="fr-FR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</a:t>
            </a:r>
            <a:r>
              <a:rPr lang="fr-FR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dans l’intervalle [0,255]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72528" y="2000240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1371600" y="2976586"/>
            <a:ext cx="6934200" cy="3810000"/>
            <a:chOff x="1371600" y="2119330"/>
            <a:chExt cx="6934200" cy="3810000"/>
          </a:xfrm>
        </p:grpSpPr>
        <p:sp>
          <p:nvSpPr>
            <p:cNvPr id="9" name="Line 4"/>
            <p:cNvSpPr>
              <a:spLocks noChangeShapeType="1"/>
            </p:cNvSpPr>
            <p:nvPr/>
          </p:nvSpPr>
          <p:spPr bwMode="auto">
            <a:xfrm flipV="1">
              <a:off x="3200400" y="2119330"/>
              <a:ext cx="0" cy="3810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Georgia" pitchFamily="18" charset="0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1371600" y="5014930"/>
              <a:ext cx="6934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Georgia" pitchFamily="18" charset="0"/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1905000" y="5014930"/>
              <a:ext cx="0" cy="76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Georgia" pitchFamily="18" charset="0"/>
              </a:endParaRP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4876800" y="5014930"/>
              <a:ext cx="0" cy="76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Georgia" pitchFamily="18" charset="0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1676400" y="5167330"/>
              <a:ext cx="533400" cy="37623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Georgia" pitchFamily="18" charset="0"/>
                </a:rPr>
                <a:t>mc</a:t>
              </a:r>
              <a:endParaRPr lang="en-GB">
                <a:latin typeface="Georgia" pitchFamily="18" charset="0"/>
              </a:endParaRPr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4572000" y="5167330"/>
              <a:ext cx="533400" cy="37623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Georgia" pitchFamily="18" charset="0"/>
                </a:rPr>
                <a:t>Mc</a:t>
              </a:r>
              <a:endParaRPr lang="en-GB">
                <a:latin typeface="Georgia" pitchFamily="18" charset="0"/>
              </a:endParaRP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3200400" y="2652730"/>
              <a:ext cx="1524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Georgia" pitchFamily="18" charset="0"/>
              </a:endParaRPr>
            </a:p>
          </p:txBody>
        </p:sp>
        <p:sp>
          <p:nvSpPr>
            <p:cNvPr id="17" name="Text Box 12"/>
            <p:cNvSpPr txBox="1">
              <a:spLocks noChangeArrowheads="1"/>
            </p:cNvSpPr>
            <p:nvPr/>
          </p:nvSpPr>
          <p:spPr bwMode="auto">
            <a:xfrm>
              <a:off x="2590800" y="2500330"/>
              <a:ext cx="685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Georgia" pitchFamily="18" charset="0"/>
                </a:rPr>
                <a:t>255</a:t>
              </a:r>
              <a:endParaRPr lang="en-GB">
                <a:latin typeface="Georgia" pitchFamily="18" charset="0"/>
              </a:endParaRP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4724400" y="265273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Georgia" pitchFamily="18" charset="0"/>
              </a:endParaRPr>
            </a:p>
          </p:txBody>
        </p: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1905000" y="493873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Georgia" pitchFamily="18" charset="0"/>
              </a:endParaRP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H="1">
              <a:off x="1981200" y="2652730"/>
              <a:ext cx="2743200" cy="2286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Georgia" pitchFamily="18" charset="0"/>
              </a:endParaRP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285720" y="2285992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2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571604" y="2428868"/>
            <a:ext cx="72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Ajustement linéaire de l’intensité en sortie </a:t>
            </a:r>
            <a:r>
              <a:rPr lang="fr-FR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</a:t>
            </a:r>
            <a:r>
              <a:rPr lang="fr-FR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dans l’intervalle [0,255]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1097730" name="Object 19"/>
          <p:cNvGraphicFramePr>
            <a:graphicFrameLocks noChangeAspect="1"/>
          </p:cNvGraphicFramePr>
          <p:nvPr/>
        </p:nvGraphicFramePr>
        <p:xfrm>
          <a:off x="1004910" y="3643314"/>
          <a:ext cx="67818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745" name="משוואה" r:id="rId4" imgW="2146300" imgH="228600" progId="Equation.3">
                  <p:embed/>
                </p:oleObj>
              </mc:Choice>
              <mc:Fallback>
                <p:oleObj name="משוואה" r:id="rId4" imgW="2146300" imgH="2286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910" y="3643314"/>
                        <a:ext cx="6781800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285720" y="2285992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2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571604" y="2428868"/>
            <a:ext cx="728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Ajustement de l’intensité en sortie </a:t>
            </a:r>
            <a:r>
              <a:rPr lang="fr-FR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</a:t>
            </a:r>
            <a:r>
              <a:rPr lang="fr-FR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en utilisant M</a:t>
            </a:r>
            <a:r>
              <a:rPr lang="fr-FR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comme référence de blanc et en imposant que la moyenne soit à 127.5 (gris).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29652" y="2928934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596" y="1142984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Mono CCD : CFA</a:t>
            </a:r>
            <a:endParaRPr lang="fr-FR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928802"/>
            <a:ext cx="3506759" cy="305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934" y="2214554"/>
            <a:ext cx="4568058" cy="252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2285984" y="160358"/>
            <a:ext cx="38363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 algn="ctr">
              <a:lnSpc>
                <a:spcPct val="150000"/>
              </a:lnSpc>
            </a:pPr>
            <a:r>
              <a:rPr lang="fr-FR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De l’œil à la caméra couleur</a:t>
            </a:r>
            <a:endParaRPr lang="fr-FR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4572000" y="2428868"/>
            <a:ext cx="3286148" cy="2143140"/>
            <a:chOff x="4572000" y="2428868"/>
            <a:chExt cx="3286148" cy="2143140"/>
          </a:xfrm>
        </p:grpSpPr>
        <p:grpSp>
          <p:nvGrpSpPr>
            <p:cNvPr id="23" name="Groupe 22"/>
            <p:cNvGrpSpPr/>
            <p:nvPr/>
          </p:nvGrpSpPr>
          <p:grpSpPr>
            <a:xfrm>
              <a:off x="5967068" y="2571744"/>
              <a:ext cx="1533890" cy="2000264"/>
              <a:chOff x="4143372" y="2571744"/>
              <a:chExt cx="3571900" cy="2000264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143372" y="2571744"/>
                <a:ext cx="3357586" cy="20002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286644" y="2571744"/>
                <a:ext cx="428628" cy="3571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4572000" y="2571744"/>
              <a:ext cx="1500198" cy="50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358082" y="2428868"/>
              <a:ext cx="500066" cy="50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06" y="107154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Algorithmes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pour la CC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454995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 Color Equalization (ACE)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  <a:r>
              <a:rPr lang="en-US" sz="24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Algorithme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1371600" y="2976586"/>
            <a:ext cx="6934200" cy="3810000"/>
            <a:chOff x="1371600" y="1219200"/>
            <a:chExt cx="6934200" cy="3810000"/>
          </a:xfrm>
        </p:grpSpPr>
        <p:sp>
          <p:nvSpPr>
            <p:cNvPr id="9" name="Line 2"/>
            <p:cNvSpPr>
              <a:spLocks noChangeShapeType="1"/>
            </p:cNvSpPr>
            <p:nvPr/>
          </p:nvSpPr>
          <p:spPr bwMode="auto">
            <a:xfrm flipV="1">
              <a:off x="3200400" y="1219200"/>
              <a:ext cx="0" cy="3810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>
                <a:latin typeface="Georgia" pitchFamily="18" charset="0"/>
              </a:endParaRPr>
            </a:p>
          </p:txBody>
        </p:sp>
        <p:sp>
          <p:nvSpPr>
            <p:cNvPr id="10" name="Line 3"/>
            <p:cNvSpPr>
              <a:spLocks noChangeShapeType="1"/>
            </p:cNvSpPr>
            <p:nvPr/>
          </p:nvSpPr>
          <p:spPr bwMode="auto">
            <a:xfrm>
              <a:off x="1371600" y="4114800"/>
              <a:ext cx="6934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>
                <a:latin typeface="Georgia" pitchFamily="18" charset="0"/>
              </a:endParaRPr>
            </a:p>
          </p:txBody>
        </p:sp>
        <p:sp>
          <p:nvSpPr>
            <p:cNvPr id="12" name="Line 4"/>
            <p:cNvSpPr>
              <a:spLocks noChangeShapeType="1"/>
            </p:cNvSpPr>
            <p:nvPr/>
          </p:nvSpPr>
          <p:spPr bwMode="auto">
            <a:xfrm>
              <a:off x="2667000" y="4114800"/>
              <a:ext cx="0" cy="76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Georgia" pitchFamily="18" charset="0"/>
              </a:endParaRPr>
            </a:p>
          </p:txBody>
        </p:sp>
        <p:sp>
          <p:nvSpPr>
            <p:cNvPr id="13" name="Line 5"/>
            <p:cNvSpPr>
              <a:spLocks noChangeShapeType="1"/>
            </p:cNvSpPr>
            <p:nvPr/>
          </p:nvSpPr>
          <p:spPr bwMode="auto">
            <a:xfrm>
              <a:off x="4876800" y="4114800"/>
              <a:ext cx="0" cy="76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Georgia" pitchFamily="18" charset="0"/>
              </a:endParaRPr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2362200" y="4267200"/>
              <a:ext cx="533400" cy="37623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mtClean="0">
                  <a:latin typeface="Georgia" pitchFamily="18" charset="0"/>
                </a:rPr>
                <a:t>mc</a:t>
              </a:r>
              <a:endParaRPr lang="fr-FR">
                <a:latin typeface="Georgia" pitchFamily="18" charset="0"/>
              </a:endParaRP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4572000" y="4267200"/>
              <a:ext cx="533400" cy="37623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mtClean="0">
                  <a:latin typeface="Georgia" pitchFamily="18" charset="0"/>
                </a:rPr>
                <a:t>Mc</a:t>
              </a:r>
              <a:endParaRPr lang="fr-FR">
                <a:latin typeface="Georgia" pitchFamily="18" charset="0"/>
              </a:endParaRPr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3200400" y="1752600"/>
              <a:ext cx="1524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Georgia" pitchFamily="18" charset="0"/>
              </a:endParaRPr>
            </a:p>
          </p:txBody>
        </p:sp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2590800" y="1600200"/>
              <a:ext cx="685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mtClean="0">
                  <a:latin typeface="Georgia" pitchFamily="18" charset="0"/>
                </a:rPr>
                <a:t>255</a:t>
              </a:r>
              <a:endParaRPr lang="fr-FR">
                <a:latin typeface="Georgia" pitchFamily="18" charset="0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724400" y="17526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Georgia" pitchFamily="18" charset="0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2667000" y="40386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Georgia" pitchFamily="18" charset="0"/>
              </a:endParaRP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3200400" y="2971800"/>
              <a:ext cx="762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Georgia" pitchFamily="18" charset="0"/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2438400" y="2819400"/>
              <a:ext cx="914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mtClean="0">
                  <a:latin typeface="Georgia" pitchFamily="18" charset="0"/>
                </a:rPr>
                <a:t>127.5</a:t>
              </a:r>
              <a:endParaRPr lang="fr-FR">
                <a:latin typeface="Georgia" pitchFamily="18" charset="0"/>
              </a:endParaRPr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 flipH="1">
              <a:off x="2667000" y="1828800"/>
              <a:ext cx="2057400" cy="1600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latin typeface="Georgia" pitchFamily="18" charset="0"/>
              </a:endParaRPr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85720" y="2143116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Etape</a:t>
            </a:r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2</a:t>
            </a:r>
            <a:endParaRPr lang="en-US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571604" y="2357430"/>
            <a:ext cx="728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Ajustement de l’intensité en sortie </a:t>
            </a:r>
            <a:r>
              <a:rPr lang="fr-FR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</a:t>
            </a:r>
            <a:r>
              <a:rPr lang="fr-FR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en utilisant Mc comme référence de blanc et en imposant que la moyenne soit à 127.5 (gris).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 Constancy</a:t>
            </a:r>
            <a:endParaRPr lang="fr-FR" sz="2400">
              <a:solidFill>
                <a:schemeClr val="tx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1000108"/>
            <a:ext cx="835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Color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Equalization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(ACE)</a:t>
            </a:r>
            <a:r>
              <a:rPr lang="fr-F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098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1643050"/>
            <a:ext cx="3714776" cy="263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87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14818"/>
            <a:ext cx="3929058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87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3" y="4286256"/>
            <a:ext cx="3814791" cy="253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3677350" y="131584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Image originale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0" y="3857628"/>
            <a:ext cx="278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linéaire+ ajustement linéaire</a:t>
            </a:r>
            <a:endParaRPr lang="fr-F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357950" y="3857628"/>
            <a:ext cx="2863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linéaire+ ajustement GW/WP</a:t>
            </a:r>
            <a:endParaRPr lang="fr-F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15372" y="3357562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429000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57158" y="1000108"/>
            <a:ext cx="835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Color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Equalization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(ACE)</a:t>
            </a:r>
            <a:r>
              <a:rPr lang="fr-F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857488" y="1428736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Histogramme image originale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099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1788993"/>
            <a:ext cx="2276485" cy="2854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97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3685577"/>
            <a:ext cx="2357454" cy="288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978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7950" y="3610512"/>
            <a:ext cx="2428892" cy="2986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/>
        </p:nvSpPr>
        <p:spPr>
          <a:xfrm>
            <a:off x="142844" y="3286124"/>
            <a:ext cx="278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</a:t>
            </a:r>
            <a:r>
              <a:rPr lang="fr-FR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linéarie</a:t>
            </a:r>
            <a:r>
              <a:rPr lang="fr-FR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+ ajustement linéaire</a:t>
            </a:r>
            <a:endParaRPr lang="fr-F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072198" y="3214686"/>
            <a:ext cx="2863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</a:t>
            </a:r>
            <a:r>
              <a:rPr lang="fr-FR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linéarie</a:t>
            </a:r>
            <a:r>
              <a:rPr lang="fr-FR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+ ajustement GW/WP</a:t>
            </a:r>
            <a:endParaRPr lang="fr-F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quarter" idx="10"/>
          </p:nvPr>
        </p:nvSpPr>
        <p:spPr>
          <a:xfrm>
            <a:off x="214282" y="6553200"/>
            <a:ext cx="2733668" cy="304800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 de Sharon Schwarzkopf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72528" y="2714620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2844" y="2786058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57158" y="1000108"/>
            <a:ext cx="835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Color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Equalization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(ACE)</a:t>
            </a:r>
            <a:r>
              <a:rPr lang="fr-F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1018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86256"/>
            <a:ext cx="3831012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18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4274374"/>
            <a:ext cx="3857620" cy="25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43174" y="1643050"/>
            <a:ext cx="3714776" cy="263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3677350" y="131584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Image originale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429388" y="3714752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Signe+ ajustement GW/WP</a:t>
            </a:r>
            <a:endParaRPr lang="fr-F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3231" y="3786190"/>
            <a:ext cx="2627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Signe+ ajustement linéaire</a:t>
            </a:r>
            <a:endParaRPr lang="fr-F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15372" y="3214686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286124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100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1785926"/>
            <a:ext cx="2147890" cy="276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08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3648343"/>
            <a:ext cx="2381254" cy="299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08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512" y="3643314"/>
            <a:ext cx="2409829" cy="302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357158" y="928670"/>
            <a:ext cx="835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Color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Equalization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(ACE)</a:t>
            </a:r>
            <a:r>
              <a:rPr lang="fr-F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857488" y="1428736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Histogramme image originale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429388" y="3143248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Signe+ ajustement GW/WP</a:t>
            </a:r>
            <a:endParaRPr lang="fr-F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3231" y="3214686"/>
            <a:ext cx="2627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Signe+ ajustement linéaire</a:t>
            </a:r>
            <a:endParaRPr lang="fr-F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4" name="Espace réservé de la date 3"/>
          <p:cNvSpPr>
            <a:spLocks noGrp="1"/>
          </p:cNvSpPr>
          <p:nvPr>
            <p:ph type="dt" sz="quarter" idx="10"/>
          </p:nvPr>
        </p:nvSpPr>
        <p:spPr>
          <a:xfrm>
            <a:off x="214282" y="6553200"/>
            <a:ext cx="2733668" cy="304800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 de Sharon Schwarzkopf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72528" y="2571744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06" y="2714620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8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984" y="1814519"/>
            <a:ext cx="379095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28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1814519"/>
            <a:ext cx="37814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28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572008"/>
            <a:ext cx="4286248" cy="202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28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2034" y="4500570"/>
            <a:ext cx="4071966" cy="202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5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158" y="928670"/>
            <a:ext cx="835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Automatic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Color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2400" b="1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Equalization</a:t>
            </a:r>
            <a:r>
              <a:rPr lang="fr-FR" sz="24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(ACE)</a:t>
            </a:r>
            <a:r>
              <a:rPr lang="fr-F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: </a:t>
            </a:r>
            <a:r>
              <a:rPr lang="fr-FR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</a:t>
            </a:r>
            <a:endParaRPr lang="fr-F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quarter" idx="10"/>
          </p:nvPr>
        </p:nvSpPr>
        <p:spPr>
          <a:xfrm>
            <a:off x="214282" y="6553200"/>
            <a:ext cx="2733668" cy="304800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Résultats de Sharon Schwarzkopf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071538" y="142873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Image originale</a:t>
            </a:r>
            <a:endParaRPr lang="fr-F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500694" y="1428736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r(-) Signe+ ajustement GW/WP</a:t>
            </a:r>
            <a:endParaRPr lang="fr-F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01090" y="1214422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259" y="1045487"/>
            <a:ext cx="8668774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considère l’image ci-dessous acquise par une caméra équipée d’un CFA bayer classique. Nous allons interpoler les valeurs manquantes des pixels G</a:t>
            </a:r>
            <a:r>
              <a:rPr lang="fr-FR" baseline="-25000" dirty="0"/>
              <a:t>22</a:t>
            </a:r>
            <a:r>
              <a:rPr lang="fr-FR" dirty="0"/>
              <a:t> et R</a:t>
            </a:r>
            <a:r>
              <a:rPr lang="fr-FR" baseline="-25000" dirty="0"/>
              <a:t>22</a:t>
            </a:r>
            <a:r>
              <a:rPr lang="fr-FR" dirty="0"/>
              <a:t> en utilisant différents algorithmes.</a:t>
            </a:r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> 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fr-FR" dirty="0"/>
              <a:t>a. Calculer G</a:t>
            </a:r>
            <a:r>
              <a:rPr lang="fr-FR" baseline="-25000" dirty="0"/>
              <a:t>22</a:t>
            </a:r>
            <a:r>
              <a:rPr lang="fr-FR" dirty="0"/>
              <a:t> et R</a:t>
            </a:r>
            <a:r>
              <a:rPr lang="fr-FR" baseline="-25000" dirty="0"/>
              <a:t>22</a:t>
            </a:r>
            <a:r>
              <a:rPr lang="fr-FR" dirty="0"/>
              <a:t> à l’aide de l’algorithme des plus proches voisins</a:t>
            </a:r>
          </a:p>
          <a:p>
            <a:r>
              <a:rPr lang="en-US" dirty="0" smtClean="0"/>
              <a:t> </a:t>
            </a:r>
          </a:p>
          <a:p>
            <a:r>
              <a:rPr lang="fr-FR" dirty="0"/>
              <a:t>b. Calculer G</a:t>
            </a:r>
            <a:r>
              <a:rPr lang="fr-FR" baseline="-25000" dirty="0"/>
              <a:t>22</a:t>
            </a:r>
            <a:r>
              <a:rPr lang="fr-FR" dirty="0"/>
              <a:t> et R</a:t>
            </a:r>
            <a:r>
              <a:rPr lang="fr-FR" baseline="-25000" dirty="0"/>
              <a:t>22</a:t>
            </a:r>
            <a:r>
              <a:rPr lang="fr-FR" dirty="0"/>
              <a:t> à l’aide de l’algorithme de l’interpolation bilinéaire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c. Calculer G</a:t>
            </a:r>
            <a:r>
              <a:rPr lang="fr-FR" baseline="-25000" dirty="0"/>
              <a:t>11</a:t>
            </a:r>
            <a:r>
              <a:rPr lang="fr-FR" dirty="0"/>
              <a:t>, G</a:t>
            </a:r>
            <a:r>
              <a:rPr lang="fr-FR" baseline="-25000" dirty="0"/>
              <a:t>13</a:t>
            </a:r>
            <a:r>
              <a:rPr lang="fr-FR" dirty="0"/>
              <a:t>, G</a:t>
            </a:r>
            <a:r>
              <a:rPr lang="fr-FR" baseline="-25000" dirty="0"/>
              <a:t>31</a:t>
            </a:r>
            <a:r>
              <a:rPr lang="fr-FR" dirty="0"/>
              <a:t>, G</a:t>
            </a:r>
            <a:r>
              <a:rPr lang="fr-FR" baseline="-25000" dirty="0"/>
              <a:t>33</a:t>
            </a:r>
            <a:r>
              <a:rPr lang="fr-FR" dirty="0"/>
              <a:t> et G</a:t>
            </a:r>
            <a:r>
              <a:rPr lang="fr-FR" baseline="-25000" dirty="0"/>
              <a:t>22</a:t>
            </a:r>
            <a:r>
              <a:rPr lang="fr-FR" dirty="0"/>
              <a:t> en utilisant l’algorithme de préservation des contours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d. En utilisant la réponse de la question c. calculer la valeur de R</a:t>
            </a:r>
            <a:r>
              <a:rPr lang="fr-FR" baseline="-25000" dirty="0"/>
              <a:t>22</a:t>
            </a:r>
            <a:r>
              <a:rPr lang="fr-FR" dirty="0"/>
              <a:t> en utilisant l’algorithme de constance de la teinte.</a:t>
            </a:r>
          </a:p>
          <a:p>
            <a:r>
              <a:rPr lang="en-US" dirty="0" smtClean="0"/>
              <a:t> </a:t>
            </a:r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52400" y="1934950"/>
          <a:ext cx="6786648" cy="1036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Document" r:id="rId3" imgW="5486400" imgH="838200" progId="Word.Document.8">
                  <p:link updateAutomatic="1"/>
                </p:oleObj>
              </mc:Choice>
              <mc:Fallback>
                <p:oleObj name="Document" r:id="rId3" imgW="5486400" imgH="838200" progId="Word.Document.8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934950"/>
                        <a:ext cx="6786648" cy="10368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necteur droit 13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2519741" y="1896850"/>
          <a:ext cx="6441207" cy="998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Document" r:id="rId3" imgW="5651500" imgH="876300" progId="Word.Document.8">
                  <p:link updateAutomatic="1"/>
                </p:oleObj>
              </mc:Choice>
              <mc:Fallback>
                <p:oleObj name="Document" r:id="rId3" imgW="5651500" imgH="876300" progId="Word.Document.8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741" y="1896850"/>
                        <a:ext cx="6441207" cy="998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9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259" y="573548"/>
            <a:ext cx="8668774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considère l’image ci-dessous acquise par une caméra équipée d’un CFA bayer classique. Nous allons interpoler les valeurs manquantes des pixels G</a:t>
            </a:r>
            <a:r>
              <a:rPr lang="fr-FR" baseline="-25000" dirty="0"/>
              <a:t>22</a:t>
            </a:r>
            <a:r>
              <a:rPr lang="fr-FR" dirty="0"/>
              <a:t> et R</a:t>
            </a:r>
            <a:r>
              <a:rPr lang="fr-FR" baseline="-25000" dirty="0"/>
              <a:t>22</a:t>
            </a:r>
            <a:r>
              <a:rPr lang="fr-FR" dirty="0"/>
              <a:t> en utilisant différents algorithmes.</a:t>
            </a:r>
          </a:p>
          <a:p>
            <a:r>
              <a:rPr lang="fr-FR" dirty="0" smtClean="0"/>
              <a:t> </a:t>
            </a:r>
            <a:endParaRPr lang="en-GB" dirty="0" smtClean="0"/>
          </a:p>
          <a:p>
            <a:r>
              <a:rPr lang="fr-FR" dirty="0" smtClean="0"/>
              <a:t> </a:t>
            </a:r>
            <a:endParaRPr lang="en-GB" dirty="0"/>
          </a:p>
          <a:p>
            <a:r>
              <a:rPr lang="fr-FR" dirty="0" smtClean="0"/>
              <a:t> 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en-GB" dirty="0" smtClean="0"/>
          </a:p>
          <a:p>
            <a:r>
              <a:rPr lang="fr-FR" dirty="0"/>
              <a:t>a. Calculer G</a:t>
            </a:r>
            <a:r>
              <a:rPr lang="fr-FR" baseline="-25000" dirty="0"/>
              <a:t>22</a:t>
            </a:r>
            <a:r>
              <a:rPr lang="fr-FR" dirty="0"/>
              <a:t> et R</a:t>
            </a:r>
            <a:r>
              <a:rPr lang="fr-FR" baseline="-25000" dirty="0"/>
              <a:t>22</a:t>
            </a:r>
            <a:r>
              <a:rPr lang="fr-FR" dirty="0"/>
              <a:t> à l’aide de l’algorithme des plus proches voisins</a:t>
            </a:r>
          </a:p>
          <a:p>
            <a:r>
              <a:rPr lang="fr-FR" dirty="0" smtClean="0"/>
              <a:t> </a:t>
            </a:r>
          </a:p>
          <a:p>
            <a:r>
              <a:rPr lang="fr-FR" dirty="0" smtClean="0">
                <a:solidFill>
                  <a:srgbClr val="008000"/>
                </a:solidFill>
              </a:rPr>
              <a:t>G</a:t>
            </a:r>
            <a:r>
              <a:rPr lang="fr-FR" baseline="-25000" dirty="0" smtClean="0"/>
              <a:t>22</a:t>
            </a:r>
            <a:r>
              <a:rPr lang="fr-FR" dirty="0" smtClean="0"/>
              <a:t> = 134						</a:t>
            </a:r>
            <a:r>
              <a:rPr lang="fr-FR" dirty="0" smtClean="0">
                <a:solidFill>
                  <a:srgbClr val="FF0000"/>
                </a:solidFill>
              </a:rPr>
              <a:t>R</a:t>
            </a:r>
            <a:r>
              <a:rPr lang="fr-FR" baseline="-25000" dirty="0" smtClean="0"/>
              <a:t>22</a:t>
            </a:r>
            <a:r>
              <a:rPr lang="fr-FR" dirty="0" smtClean="0"/>
              <a:t>= 22</a:t>
            </a:r>
          </a:p>
          <a:p>
            <a:endParaRPr lang="fr-FR" dirty="0" smtClean="0"/>
          </a:p>
          <a:p>
            <a:endParaRPr lang="en-GB" dirty="0" smtClean="0"/>
          </a:p>
          <a:p>
            <a:r>
              <a:rPr lang="fr-FR" dirty="0"/>
              <a:t>b. Calculer G</a:t>
            </a:r>
            <a:r>
              <a:rPr lang="fr-FR" baseline="-25000" dirty="0"/>
              <a:t>22</a:t>
            </a:r>
            <a:r>
              <a:rPr lang="fr-FR" dirty="0"/>
              <a:t> et R</a:t>
            </a:r>
            <a:r>
              <a:rPr lang="fr-FR" baseline="-25000" dirty="0"/>
              <a:t>22</a:t>
            </a:r>
            <a:r>
              <a:rPr lang="fr-FR" dirty="0"/>
              <a:t> à l’aide de l’algorithme de l’interpolation bilinéaire</a:t>
            </a:r>
          </a:p>
          <a:p>
            <a:pPr lvl="0"/>
            <a:endParaRPr lang="fr-FR" dirty="0" smtClean="0"/>
          </a:p>
          <a:p>
            <a:endParaRPr lang="fr-FR" dirty="0" smtClean="0"/>
          </a:p>
          <a:p>
            <a:r>
              <a:rPr lang="fr-FR" dirty="0" smtClean="0">
                <a:solidFill>
                  <a:srgbClr val="008000"/>
                </a:solidFill>
              </a:rPr>
              <a:t>G</a:t>
            </a:r>
            <a:r>
              <a:rPr lang="fr-FR" baseline="-25000" dirty="0" smtClean="0"/>
              <a:t>22</a:t>
            </a:r>
            <a:r>
              <a:rPr lang="fr-FR" dirty="0" smtClean="0"/>
              <a:t> =  132	</a:t>
            </a:r>
            <a:r>
              <a:rPr lang="fr-FR" dirty="0" smtClean="0">
                <a:solidFill>
                  <a:srgbClr val="FF0000"/>
                </a:solidFill>
              </a:rPr>
              <a:t>R</a:t>
            </a:r>
            <a:r>
              <a:rPr lang="fr-FR" baseline="-25000" dirty="0" smtClean="0"/>
              <a:t>22</a:t>
            </a:r>
            <a:r>
              <a:rPr lang="fr-FR" dirty="0" smtClean="0"/>
              <a:t>= 22</a:t>
            </a:r>
          </a:p>
          <a:p>
            <a:pPr lvl="0"/>
            <a:endParaRPr lang="en-GB" dirty="0" smtClean="0"/>
          </a:p>
          <a:p>
            <a:r>
              <a:rPr lang="fr-FR" dirty="0" smtClean="0"/>
              <a:t> </a:t>
            </a:r>
            <a:endParaRPr lang="en-GB" dirty="0" smtClean="0"/>
          </a:p>
          <a:p>
            <a:pPr lvl="0"/>
            <a:r>
              <a:rPr lang="fr-FR" dirty="0" smtClean="0"/>
              <a:t> </a:t>
            </a:r>
            <a:endParaRPr lang="en-GB" dirty="0" smtClean="0"/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2688535" y="2156138"/>
          <a:ext cx="5651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771" name="Document" r:id="rId3" imgW="5651500" imgH="876300" progId="Word.Document.8">
                  <p:link updateAutomatic="1"/>
                </p:oleObj>
              </mc:Choice>
              <mc:Fallback>
                <p:oleObj name="Document" r:id="rId3" imgW="5651500" imgH="876300" progId="Word.Document.8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8535" y="2156138"/>
                        <a:ext cx="56515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820994" y="2194238"/>
          <a:ext cx="5486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772" name="Document" r:id="rId3" imgW="5486400" imgH="838200" progId="Word.Document.8">
                  <p:link updateAutomatic="1"/>
                </p:oleObj>
              </mc:Choice>
              <mc:Fallback>
                <p:oleObj name="Document" r:id="rId3" imgW="5486400" imgH="838200" progId="Word.Document.8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994" y="2194238"/>
                        <a:ext cx="54864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80259" y="4091089"/>
            <a:ext cx="1065600" cy="4983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ounded Rectangle 6"/>
          <p:cNvSpPr/>
          <p:nvPr/>
        </p:nvSpPr>
        <p:spPr>
          <a:xfrm>
            <a:off x="3377846" y="4091089"/>
            <a:ext cx="1065600" cy="4983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ounded Rectangle 7"/>
          <p:cNvSpPr/>
          <p:nvPr/>
        </p:nvSpPr>
        <p:spPr>
          <a:xfrm>
            <a:off x="180259" y="5770614"/>
            <a:ext cx="1065600" cy="4983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ounded Rectangle 8"/>
          <p:cNvSpPr/>
          <p:nvPr/>
        </p:nvSpPr>
        <p:spPr>
          <a:xfrm>
            <a:off x="1753800" y="5770614"/>
            <a:ext cx="1065600" cy="4983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ounded Rectangle 9"/>
          <p:cNvSpPr/>
          <p:nvPr/>
        </p:nvSpPr>
        <p:spPr>
          <a:xfrm>
            <a:off x="5487600" y="4038600"/>
            <a:ext cx="1065600" cy="4983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61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259" y="573548"/>
            <a:ext cx="8668774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considère l’image ci-dessous acquise par une caméra équipée d’un CFA bayer classique. Nous allons interpoler les valeurs manquantes des pixels G</a:t>
            </a:r>
            <a:r>
              <a:rPr lang="fr-FR" baseline="-25000" dirty="0"/>
              <a:t>22</a:t>
            </a:r>
            <a:r>
              <a:rPr lang="fr-FR" dirty="0"/>
              <a:t> et R</a:t>
            </a:r>
            <a:r>
              <a:rPr lang="fr-FR" baseline="-25000" dirty="0"/>
              <a:t>22</a:t>
            </a:r>
            <a:r>
              <a:rPr lang="fr-FR" dirty="0"/>
              <a:t> en utilisant différents algorithmes.</a:t>
            </a:r>
          </a:p>
          <a:p>
            <a:r>
              <a:rPr lang="fr-FR" dirty="0" smtClean="0"/>
              <a:t> </a:t>
            </a:r>
            <a:endParaRPr lang="en-GB" dirty="0" smtClean="0"/>
          </a:p>
          <a:p>
            <a:r>
              <a:rPr lang="fr-FR" dirty="0" smtClean="0"/>
              <a:t> </a:t>
            </a:r>
            <a:endParaRPr lang="en-GB" dirty="0"/>
          </a:p>
          <a:p>
            <a:r>
              <a:rPr lang="fr-FR" dirty="0" smtClean="0"/>
              <a:t> 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en-GB" dirty="0" smtClean="0"/>
          </a:p>
          <a:p>
            <a:r>
              <a:rPr lang="fr-FR" dirty="0"/>
              <a:t>c. Calculer G</a:t>
            </a:r>
            <a:r>
              <a:rPr lang="fr-FR" baseline="-25000" dirty="0"/>
              <a:t>11</a:t>
            </a:r>
            <a:r>
              <a:rPr lang="fr-FR" dirty="0"/>
              <a:t>, G</a:t>
            </a:r>
            <a:r>
              <a:rPr lang="fr-FR" baseline="-25000" dirty="0"/>
              <a:t>13</a:t>
            </a:r>
            <a:r>
              <a:rPr lang="fr-FR" dirty="0"/>
              <a:t>, G</a:t>
            </a:r>
            <a:r>
              <a:rPr lang="fr-FR" baseline="-25000" dirty="0"/>
              <a:t>31</a:t>
            </a:r>
            <a:r>
              <a:rPr lang="fr-FR" dirty="0"/>
              <a:t>, G</a:t>
            </a:r>
            <a:r>
              <a:rPr lang="fr-FR" baseline="-25000" dirty="0"/>
              <a:t>33</a:t>
            </a:r>
            <a:r>
              <a:rPr lang="fr-FR" dirty="0"/>
              <a:t> et G</a:t>
            </a:r>
            <a:r>
              <a:rPr lang="fr-FR" baseline="-25000" dirty="0"/>
              <a:t>22</a:t>
            </a:r>
            <a:r>
              <a:rPr lang="fr-FR" dirty="0"/>
              <a:t> en utilisant l’algorithme de préservation des contours</a:t>
            </a:r>
          </a:p>
          <a:p>
            <a:r>
              <a:rPr lang="fr-FR" dirty="0" smtClean="0"/>
              <a:t> </a:t>
            </a:r>
          </a:p>
          <a:p>
            <a:r>
              <a:rPr lang="fr-FR" dirty="0" smtClean="0">
                <a:solidFill>
                  <a:srgbClr val="008000"/>
                </a:solidFill>
              </a:rPr>
              <a:t>G</a:t>
            </a:r>
            <a:r>
              <a:rPr lang="fr-FR" baseline="-25000" dirty="0" smtClean="0"/>
              <a:t>11</a:t>
            </a:r>
            <a:r>
              <a:rPr lang="fr-FR" dirty="0" smtClean="0"/>
              <a:t> = 131		</a:t>
            </a:r>
            <a:r>
              <a:rPr lang="fr-FR" dirty="0" smtClean="0">
                <a:solidFill>
                  <a:srgbClr val="008000"/>
                </a:solidFill>
              </a:rPr>
              <a:t>G</a:t>
            </a:r>
            <a:r>
              <a:rPr lang="fr-FR" baseline="-25000" dirty="0" smtClean="0"/>
              <a:t>13</a:t>
            </a:r>
            <a:r>
              <a:rPr lang="fr-FR" dirty="0" smtClean="0"/>
              <a:t> = 134		</a:t>
            </a:r>
            <a:r>
              <a:rPr lang="fr-FR" dirty="0" smtClean="0">
                <a:solidFill>
                  <a:srgbClr val="008000"/>
                </a:solidFill>
              </a:rPr>
              <a:t>G</a:t>
            </a:r>
            <a:r>
              <a:rPr lang="fr-FR" baseline="-25000" dirty="0" smtClean="0"/>
              <a:t>31</a:t>
            </a:r>
            <a:r>
              <a:rPr lang="fr-FR" dirty="0" smtClean="0"/>
              <a:t> = 131 	</a:t>
            </a:r>
            <a:r>
              <a:rPr lang="fr-FR" dirty="0" smtClean="0">
                <a:solidFill>
                  <a:srgbClr val="008000"/>
                </a:solidFill>
              </a:rPr>
              <a:t>G</a:t>
            </a:r>
            <a:r>
              <a:rPr lang="fr-FR" baseline="-25000" dirty="0" smtClean="0"/>
              <a:t>33</a:t>
            </a:r>
            <a:r>
              <a:rPr lang="fr-FR" dirty="0" smtClean="0"/>
              <a:t> =132     	</a:t>
            </a:r>
            <a:r>
              <a:rPr lang="fr-FR" dirty="0" smtClean="0">
                <a:solidFill>
                  <a:srgbClr val="008000"/>
                </a:solidFill>
              </a:rPr>
              <a:t>G</a:t>
            </a:r>
            <a:r>
              <a:rPr lang="fr-FR" baseline="-25000" dirty="0" smtClean="0"/>
              <a:t>22</a:t>
            </a:r>
            <a:r>
              <a:rPr lang="fr-FR" dirty="0" smtClean="0"/>
              <a:t> = 130						</a:t>
            </a:r>
          </a:p>
          <a:p>
            <a:endParaRPr lang="fr-FR" dirty="0" smtClean="0"/>
          </a:p>
          <a:p>
            <a:endParaRPr lang="en-GB" dirty="0" smtClean="0"/>
          </a:p>
          <a:p>
            <a:r>
              <a:rPr lang="fr-FR" dirty="0"/>
              <a:t>d. En utilisant la réponse de la question c. calculer la valeur de R</a:t>
            </a:r>
            <a:r>
              <a:rPr lang="fr-FR" baseline="-25000" dirty="0"/>
              <a:t>22</a:t>
            </a:r>
            <a:r>
              <a:rPr lang="fr-FR" dirty="0"/>
              <a:t> en utilisant l’algorithme de constance de la teinte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rgbClr val="FF0000"/>
                </a:solidFill>
              </a:rPr>
              <a:t>R</a:t>
            </a:r>
            <a:r>
              <a:rPr lang="fr-FR" baseline="-25000" dirty="0" smtClean="0"/>
              <a:t>22</a:t>
            </a:r>
            <a:r>
              <a:rPr lang="fr-FR" dirty="0" smtClean="0"/>
              <a:t>= 22</a:t>
            </a:r>
            <a:endParaRPr lang="en-GB" dirty="0" smtClean="0"/>
          </a:p>
          <a:p>
            <a:r>
              <a:rPr lang="fr-FR" dirty="0" smtClean="0"/>
              <a:t> </a:t>
            </a:r>
            <a:endParaRPr lang="en-GB" dirty="0" smtClean="0"/>
          </a:p>
          <a:p>
            <a:pPr lvl="0"/>
            <a:r>
              <a:rPr lang="fr-FR" dirty="0" smtClean="0"/>
              <a:t> </a:t>
            </a:r>
            <a:endParaRPr lang="en-GB" dirty="0" smtClean="0"/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2688535" y="2156138"/>
          <a:ext cx="5651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795" name="Document" r:id="rId3" imgW="5651500" imgH="876300" progId="Word.Document.8">
                  <p:link updateAutomatic="1"/>
                </p:oleObj>
              </mc:Choice>
              <mc:Fallback>
                <p:oleObj name="Document" r:id="rId3" imgW="5651500" imgH="876300" progId="Word.Document.8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8535" y="2156138"/>
                        <a:ext cx="56515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820994" y="2194238"/>
          <a:ext cx="5486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796" name="Document" r:id="rId3" imgW="5486400" imgH="838200" progId="Word.Document.8">
                  <p:link updateAutomatic="1"/>
                </p:oleObj>
              </mc:Choice>
              <mc:Fallback>
                <p:oleObj name="Document" r:id="rId3" imgW="5486400" imgH="838200" progId="Word.Document.8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994" y="2194238"/>
                        <a:ext cx="54864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228600" y="4091089"/>
            <a:ext cx="1065600" cy="4983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ounded Rectangle 6"/>
          <p:cNvSpPr/>
          <p:nvPr/>
        </p:nvSpPr>
        <p:spPr>
          <a:xfrm>
            <a:off x="1982400" y="4091089"/>
            <a:ext cx="1065600" cy="4983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ounded Rectangle 7"/>
          <p:cNvSpPr/>
          <p:nvPr/>
        </p:nvSpPr>
        <p:spPr>
          <a:xfrm>
            <a:off x="3810000" y="4038600"/>
            <a:ext cx="1065600" cy="4983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ounded Rectangle 8"/>
          <p:cNvSpPr/>
          <p:nvPr/>
        </p:nvSpPr>
        <p:spPr>
          <a:xfrm>
            <a:off x="5486400" y="4038600"/>
            <a:ext cx="1065600" cy="4983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ounded Rectangle 9"/>
          <p:cNvSpPr/>
          <p:nvPr/>
        </p:nvSpPr>
        <p:spPr>
          <a:xfrm>
            <a:off x="7543800" y="4038600"/>
            <a:ext cx="1065600" cy="4983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ounded Rectangle 10"/>
          <p:cNvSpPr/>
          <p:nvPr/>
        </p:nvSpPr>
        <p:spPr>
          <a:xfrm>
            <a:off x="32152" y="5987627"/>
            <a:ext cx="1065600" cy="4983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9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eur droit 13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131840" y="188640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1143000"/>
            <a:ext cx="701040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Exercice (</a:t>
            </a:r>
            <a:r>
              <a:rPr lang="fr-FR" b="1" dirty="0" err="1" smtClean="0">
                <a:solidFill>
                  <a:srgbClr val="FF0000"/>
                </a:solidFill>
              </a:rPr>
              <a:t>Color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Constancy</a:t>
            </a:r>
            <a:r>
              <a:rPr lang="fr-FR" b="1" dirty="0" smtClean="0">
                <a:solidFill>
                  <a:srgbClr val="FF0000"/>
                </a:solidFill>
              </a:rPr>
              <a:t>)</a:t>
            </a:r>
            <a:endParaRPr lang="en-GB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 </a:t>
            </a:r>
            <a:endParaRPr lang="en-GB" dirty="0" smtClean="0"/>
          </a:p>
          <a:p>
            <a:r>
              <a:rPr lang="fr-FR" dirty="0"/>
              <a:t>On considère les trois matrices ci-dessous représentant les composantes rouge, verte et bleue d’une image couleur acquise sous un illuminant non canonique 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/>
              <a:t>Calculer les valeurs corrigées </a:t>
            </a:r>
            <a:r>
              <a:rPr lang="fr-FR" dirty="0" err="1"/>
              <a:t>R</a:t>
            </a:r>
            <a:r>
              <a:rPr lang="fr-FR" baseline="-25000" dirty="0" err="1"/>
              <a:t>c</a:t>
            </a:r>
            <a:r>
              <a:rPr lang="fr-FR" dirty="0"/>
              <a:t>, </a:t>
            </a:r>
            <a:r>
              <a:rPr lang="fr-FR" dirty="0" err="1"/>
              <a:t>G</a:t>
            </a:r>
            <a:r>
              <a:rPr lang="fr-FR" baseline="-25000" dirty="0" err="1"/>
              <a:t>c</a:t>
            </a:r>
            <a:r>
              <a:rPr lang="fr-FR" dirty="0"/>
              <a:t> and </a:t>
            </a:r>
            <a:r>
              <a:rPr lang="fr-FR" dirty="0" err="1"/>
              <a:t>B</a:t>
            </a:r>
            <a:r>
              <a:rPr lang="fr-FR" baseline="-25000" dirty="0" err="1"/>
              <a:t>c</a:t>
            </a:r>
            <a:r>
              <a:rPr lang="fr-FR" dirty="0"/>
              <a:t> du pixel P</a:t>
            </a:r>
            <a:r>
              <a:rPr lang="fr-FR" baseline="-25000" dirty="0"/>
              <a:t>22</a:t>
            </a:r>
            <a:r>
              <a:rPr lang="fr-FR" dirty="0"/>
              <a:t> en utilisant les algorithmes : </a:t>
            </a:r>
            <a:endParaRPr lang="fr-FR" dirty="0" smtClean="0"/>
          </a:p>
          <a:p>
            <a:endParaRPr lang="fr-FR" dirty="0" smtClean="0"/>
          </a:p>
          <a:p>
            <a:pPr lvl="0"/>
            <a:r>
              <a:rPr lang="fr-FR" dirty="0" smtClean="0"/>
              <a:t>a. Grey World</a:t>
            </a:r>
          </a:p>
          <a:p>
            <a:pPr lvl="0"/>
            <a:r>
              <a:rPr lang="fr-FR" dirty="0" smtClean="0"/>
              <a:t>b. White Patch</a:t>
            </a:r>
          </a:p>
          <a:p>
            <a:pPr lvl="0"/>
            <a:r>
              <a:rPr lang="fr-FR" dirty="0" smtClean="0"/>
              <a:t>c. </a:t>
            </a:r>
            <a:r>
              <a:rPr lang="fr-FR" dirty="0" err="1" smtClean="0"/>
              <a:t>Modified</a:t>
            </a:r>
            <a:r>
              <a:rPr lang="fr-FR" dirty="0" smtClean="0"/>
              <a:t> White Patch (Seuil = 225)</a:t>
            </a:r>
          </a:p>
          <a:p>
            <a:pPr lvl="0"/>
            <a:r>
              <a:rPr lang="fr-FR" dirty="0" smtClean="0"/>
              <a:t>d. ACE </a:t>
            </a:r>
            <a:r>
              <a:rPr lang="fr-FR" dirty="0"/>
              <a:t>(en utilisant la fonction signe suivie d’un ajustement linéaire)</a:t>
            </a:r>
          </a:p>
          <a:p>
            <a:endParaRPr lang="fr-FR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62000" y="2743200"/>
          <a:ext cx="190500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6250"/>
                <a:gridCol w="476250"/>
                <a:gridCol w="476250"/>
                <a:gridCol w="476250"/>
              </a:tblGrid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GB" sz="1200" dirty="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bg1"/>
                          </a:solidFill>
                        </a:rPr>
                        <a:t>115</a:t>
                      </a:r>
                      <a:endParaRPr lang="en-GB" sz="120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bg1"/>
                          </a:solidFill>
                        </a:rPr>
                        <a:t>240</a:t>
                      </a:r>
                      <a:endParaRPr lang="en-GB" sz="120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bg1"/>
                          </a:solidFill>
                        </a:rPr>
                        <a:t>250</a:t>
                      </a:r>
                      <a:endParaRPr lang="en-GB" sz="120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bg1"/>
                          </a:solidFill>
                        </a:rPr>
                        <a:t>115</a:t>
                      </a:r>
                      <a:endParaRPr lang="en-GB" sz="120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GB" sz="1200" dirty="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115</a:t>
                      </a:r>
                      <a:endParaRPr lang="en-GB" sz="1200" dirty="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GB" sz="120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bg1"/>
                          </a:solidFill>
                        </a:rPr>
                        <a:t>255</a:t>
                      </a:r>
                      <a:endParaRPr lang="en-GB" sz="120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125</a:t>
                      </a:r>
                      <a:endParaRPr lang="en-GB" sz="1200" dirty="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GB" sz="120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bg1"/>
                          </a:solidFill>
                        </a:rPr>
                        <a:t>78</a:t>
                      </a:r>
                      <a:endParaRPr lang="en-GB" sz="120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bg1"/>
                          </a:solidFill>
                        </a:rPr>
                        <a:t>120</a:t>
                      </a:r>
                      <a:endParaRPr lang="en-GB" sz="120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bg1"/>
                          </a:solidFill>
                        </a:rPr>
                        <a:t>250</a:t>
                      </a:r>
                      <a:endParaRPr lang="en-GB" sz="120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70</a:t>
                      </a:r>
                      <a:endParaRPr lang="en-GB" sz="1200" dirty="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255</a:t>
                      </a:r>
                      <a:endParaRPr lang="en-GB" sz="1200" dirty="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3429000" y="2743200"/>
          <a:ext cx="190500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6250"/>
                <a:gridCol w="476250"/>
                <a:gridCol w="476250"/>
                <a:gridCol w="476250"/>
              </a:tblGrid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70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100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5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5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100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68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70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240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10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65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240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245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68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11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240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255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019800" y="2743200"/>
          <a:ext cx="190500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6250"/>
                <a:gridCol w="476250"/>
                <a:gridCol w="476250"/>
                <a:gridCol w="476250"/>
              </a:tblGrid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10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70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255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255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61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8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245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245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255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242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242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230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245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255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242</a:t>
                      </a:r>
                      <a:endParaRPr lang="en-GB" sz="120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rgbClr val="FFFFFF"/>
                          </a:solidFill>
                          <a:latin typeface="Book Antiqua"/>
                          <a:ea typeface="Times New Roman"/>
                          <a:cs typeface="Times New Roman"/>
                        </a:rPr>
                        <a:t>10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83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5"/>
          <p:cNvGrpSpPr/>
          <p:nvPr/>
        </p:nvGrpSpPr>
        <p:grpSpPr>
          <a:xfrm>
            <a:off x="428596" y="1142984"/>
            <a:ext cx="8356629" cy="5572140"/>
            <a:chOff x="428596" y="1285860"/>
            <a:chExt cx="8356629" cy="5572140"/>
          </a:xfrm>
        </p:grpSpPr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596" y="2685725"/>
              <a:ext cx="8356629" cy="4172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ZoneTexte 4"/>
            <p:cNvSpPr txBox="1"/>
            <p:nvPr/>
          </p:nvSpPr>
          <p:spPr>
            <a:xfrm>
              <a:off x="428596" y="1285860"/>
              <a:ext cx="207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u="sng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Mono CCD : CFA</a:t>
              </a:r>
              <a:endPara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  <p:cxnSp>
        <p:nvCxnSpPr>
          <p:cNvPr id="11" name="Connecteur droit 10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/>
          <p:cNvGrpSpPr/>
          <p:nvPr/>
        </p:nvGrpSpPr>
        <p:grpSpPr>
          <a:xfrm>
            <a:off x="857224" y="2443156"/>
            <a:ext cx="7786742" cy="4200554"/>
            <a:chOff x="857224" y="2443156"/>
            <a:chExt cx="7786742" cy="4200554"/>
          </a:xfrm>
        </p:grpSpPr>
        <p:sp>
          <p:nvSpPr>
            <p:cNvPr id="18" name="ZoneTexte 17"/>
            <p:cNvSpPr txBox="1"/>
            <p:nvPr/>
          </p:nvSpPr>
          <p:spPr>
            <a:xfrm>
              <a:off x="857224" y="3143248"/>
              <a:ext cx="20717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Filtres couleur</a:t>
              </a:r>
              <a:endParaRPr lang="fr-F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4500562" y="2443156"/>
              <a:ext cx="3786214" cy="1477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/>
            </a:p>
          </p:txBody>
        </p:sp>
        <p:cxnSp>
          <p:nvCxnSpPr>
            <p:cNvPr id="21" name="Connecteur droit avec flèche 20"/>
            <p:cNvCxnSpPr/>
            <p:nvPr/>
          </p:nvCxnSpPr>
          <p:spPr>
            <a:xfrm rot="5400000">
              <a:off x="3490905" y="3533776"/>
              <a:ext cx="1071570" cy="92869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571868" y="3357562"/>
              <a:ext cx="1214446" cy="1000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5472119" y="3857628"/>
              <a:ext cx="221457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Cellules photosensibles</a:t>
              </a:r>
              <a:endParaRPr lang="fr-F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72000" y="5000636"/>
              <a:ext cx="4071966" cy="1643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285984" y="160358"/>
            <a:ext cx="38363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 algn="ctr">
              <a:lnSpc>
                <a:spcPct val="150000"/>
              </a:lnSpc>
            </a:pPr>
            <a:r>
              <a:rPr lang="fr-FR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De l’œil à la caméra couleur</a:t>
            </a:r>
            <a:endParaRPr lang="fr-FR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eur droit 13"/>
          <p:cNvCxnSpPr/>
          <p:nvPr/>
        </p:nvCxnSpPr>
        <p:spPr>
          <a:xfrm>
            <a:off x="1857356" y="928670"/>
            <a:ext cx="4929222" cy="1588"/>
          </a:xfrm>
          <a:prstGeom prst="line">
            <a:avLst/>
          </a:prstGeom>
          <a:ln w="63500" cmpd="thickThin">
            <a:solidFill>
              <a:schemeClr val="tx2"/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715008" y="68025"/>
            <a:ext cx="34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/>
            <a:r>
              <a:rPr lang="en-US" sz="1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1. Radiometry</a:t>
            </a:r>
            <a:r>
              <a:rPr lang="fr-FR" sz="1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&amp; </a:t>
            </a:r>
            <a:r>
              <a:rPr lang="en-US" sz="1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photometry</a:t>
            </a:r>
          </a:p>
          <a:p>
            <a:pPr marL="742950" indent="-742950"/>
            <a:r>
              <a:rPr lang="fr-FR" sz="1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2. </a:t>
            </a:r>
            <a:r>
              <a:rPr lang="fr-FR" sz="12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Color</a:t>
            </a:r>
            <a:r>
              <a:rPr lang="fr-FR" sz="1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imaging</a:t>
            </a:r>
            <a:r>
              <a:rPr lang="fr-FR" sz="1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</a:p>
          <a:p>
            <a:pPr marL="514350" indent="-514350"/>
            <a:r>
              <a:rPr lang="fr-F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3. </a:t>
            </a:r>
            <a:r>
              <a:rPr lang="fr-FR" sz="1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Computational</a:t>
            </a:r>
            <a:r>
              <a:rPr lang="fr-F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aspects in </a:t>
            </a:r>
            <a:r>
              <a:rPr lang="fr-FR" sz="1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color</a:t>
            </a:r>
            <a:r>
              <a:rPr lang="fr-F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fr-FR" sz="1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imaging</a:t>
            </a:r>
            <a:endParaRPr lang="fr-FR" sz="1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16" name="Connecteur droit 15"/>
          <p:cNvCxnSpPr/>
          <p:nvPr/>
        </p:nvCxnSpPr>
        <p:spPr>
          <a:xfrm rot="5400000">
            <a:off x="5364180" y="463541"/>
            <a:ext cx="785794" cy="1588"/>
          </a:xfrm>
          <a:prstGeom prst="line">
            <a:avLst/>
          </a:prstGeom>
          <a:ln w="25400" cmpd="tri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43108" y="28572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Color</a:t>
            </a:r>
            <a:r>
              <a:rPr lang="fr-F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 </a:t>
            </a:r>
            <a:r>
              <a:rPr lang="fr-FR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Wingdings"/>
              </a:rPr>
              <a:t>Constancy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1524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AutoNum type="alphaLcPeriod"/>
            </a:pPr>
            <a:r>
              <a:rPr lang="fr-FR" dirty="0" smtClean="0"/>
              <a:t>Grey World</a:t>
            </a:r>
          </a:p>
          <a:p>
            <a:pPr marL="342900" lvl="0" indent="-342900">
              <a:buAutoNum type="alphaLcPeriod"/>
            </a:pPr>
            <a:endParaRPr lang="fr-FR" dirty="0" smtClean="0"/>
          </a:p>
          <a:p>
            <a:pPr lvl="0"/>
            <a:r>
              <a:rPr lang="fr-FR" dirty="0" smtClean="0"/>
              <a:t>P</a:t>
            </a:r>
            <a:r>
              <a:rPr lang="fr-FR" baseline="30000" dirty="0" smtClean="0"/>
              <a:t>R</a:t>
            </a:r>
            <a:r>
              <a:rPr lang="fr-FR" baseline="-25000" dirty="0" smtClean="0"/>
              <a:t>22</a:t>
            </a:r>
            <a:r>
              <a:rPr lang="fr-FR" dirty="0" smtClean="0"/>
              <a:t> =  98        , P</a:t>
            </a:r>
            <a:r>
              <a:rPr lang="fr-FR" baseline="30000" dirty="0" smtClean="0"/>
              <a:t>G</a:t>
            </a:r>
            <a:r>
              <a:rPr lang="fr-FR" baseline="-25000" dirty="0" smtClean="0"/>
              <a:t>22</a:t>
            </a:r>
            <a:r>
              <a:rPr lang="fr-FR" dirty="0" smtClean="0"/>
              <a:t>= 89                 , P</a:t>
            </a:r>
            <a:r>
              <a:rPr lang="fr-FR" baseline="30000" dirty="0" smtClean="0"/>
              <a:t>B</a:t>
            </a:r>
            <a:r>
              <a:rPr lang="fr-FR" baseline="-25000" dirty="0" smtClean="0"/>
              <a:t>22</a:t>
            </a:r>
            <a:r>
              <a:rPr lang="fr-FR" dirty="0" smtClean="0"/>
              <a:t>=</a:t>
            </a:r>
            <a:r>
              <a:rPr lang="fr-FR" baseline="-25000" dirty="0" smtClean="0"/>
              <a:t> </a:t>
            </a:r>
            <a:r>
              <a:rPr lang="fr-FR" dirty="0" smtClean="0"/>
              <a:t> 7</a:t>
            </a:r>
            <a:r>
              <a:rPr lang="fr-FR" baseline="-25000" dirty="0" smtClean="0"/>
              <a:t>           </a:t>
            </a:r>
            <a:r>
              <a:rPr lang="fr-FR" dirty="0" smtClean="0"/>
              <a:t> </a:t>
            </a:r>
          </a:p>
          <a:p>
            <a:pPr lvl="0"/>
            <a:r>
              <a:rPr lang="fr-FR" dirty="0" smtClean="0"/>
              <a:t>P</a:t>
            </a:r>
            <a:r>
              <a:rPr lang="fr-FR" baseline="30000" dirty="0" smtClean="0"/>
              <a:t>R</a:t>
            </a:r>
            <a:r>
              <a:rPr lang="fr-FR" baseline="-25000" dirty="0" smtClean="0"/>
              <a:t>23</a:t>
            </a:r>
            <a:r>
              <a:rPr lang="fr-FR" dirty="0" smtClean="0"/>
              <a:t> =  113        , P</a:t>
            </a:r>
            <a:r>
              <a:rPr lang="fr-FR" baseline="30000" dirty="0" smtClean="0"/>
              <a:t>G</a:t>
            </a:r>
            <a:r>
              <a:rPr lang="fr-FR" baseline="-25000" dirty="0" smtClean="0"/>
              <a:t>23</a:t>
            </a:r>
            <a:r>
              <a:rPr lang="fr-FR" dirty="0" smtClean="0"/>
              <a:t> =  92              , P</a:t>
            </a:r>
            <a:r>
              <a:rPr lang="fr-FR" baseline="30000" dirty="0" smtClean="0"/>
              <a:t>B</a:t>
            </a:r>
            <a:r>
              <a:rPr lang="fr-FR" baseline="-25000" dirty="0" smtClean="0"/>
              <a:t>23</a:t>
            </a:r>
            <a:r>
              <a:rPr lang="fr-FR" dirty="0" smtClean="0"/>
              <a:t> = 201</a:t>
            </a:r>
          </a:p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3267670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 smtClean="0"/>
              <a:t>b. White Patch</a:t>
            </a:r>
          </a:p>
          <a:p>
            <a:pPr lvl="0"/>
            <a:endParaRPr lang="fr-FR" dirty="0" smtClean="0"/>
          </a:p>
          <a:p>
            <a:pPr lvl="0"/>
            <a:r>
              <a:rPr lang="fr-FR" dirty="0" smtClean="0"/>
              <a:t>P</a:t>
            </a:r>
            <a:r>
              <a:rPr lang="fr-FR" baseline="30000" dirty="0" smtClean="0"/>
              <a:t>R</a:t>
            </a:r>
            <a:r>
              <a:rPr lang="fr-FR" baseline="-25000" dirty="0" smtClean="0"/>
              <a:t>22</a:t>
            </a:r>
            <a:r>
              <a:rPr lang="fr-FR" dirty="0" smtClean="0"/>
              <a:t> = 100       , P</a:t>
            </a:r>
            <a:r>
              <a:rPr lang="fr-FR" baseline="30000" dirty="0" smtClean="0"/>
              <a:t>G</a:t>
            </a:r>
            <a:r>
              <a:rPr lang="fr-FR" baseline="-25000" dirty="0" smtClean="0"/>
              <a:t>22</a:t>
            </a:r>
            <a:r>
              <a:rPr lang="fr-FR" dirty="0" smtClean="0"/>
              <a:t>= 68                , P</a:t>
            </a:r>
            <a:r>
              <a:rPr lang="fr-FR" baseline="30000" dirty="0" smtClean="0"/>
              <a:t>B</a:t>
            </a:r>
            <a:r>
              <a:rPr lang="fr-FR" baseline="-25000" dirty="0" smtClean="0"/>
              <a:t>22</a:t>
            </a:r>
            <a:r>
              <a:rPr lang="fr-FR" dirty="0" smtClean="0"/>
              <a:t>= 8</a:t>
            </a:r>
            <a:r>
              <a:rPr lang="fr-FR" baseline="-25000" dirty="0" smtClean="0"/>
              <a:t>           </a:t>
            </a:r>
            <a:r>
              <a:rPr lang="fr-FR" dirty="0" smtClean="0"/>
              <a:t> </a:t>
            </a:r>
          </a:p>
          <a:p>
            <a:pPr lvl="0"/>
            <a:r>
              <a:rPr lang="fr-FR" dirty="0" smtClean="0"/>
              <a:t>P</a:t>
            </a:r>
            <a:r>
              <a:rPr lang="fr-FR" baseline="30000" dirty="0" smtClean="0"/>
              <a:t>R</a:t>
            </a:r>
            <a:r>
              <a:rPr lang="fr-FR" baseline="-25000" dirty="0" smtClean="0"/>
              <a:t>23</a:t>
            </a:r>
            <a:r>
              <a:rPr lang="fr-FR" dirty="0" smtClean="0"/>
              <a:t> = 115          , P</a:t>
            </a:r>
            <a:r>
              <a:rPr lang="fr-FR" baseline="30000" dirty="0" smtClean="0"/>
              <a:t>G</a:t>
            </a:r>
            <a:r>
              <a:rPr lang="fr-FR" baseline="-25000" dirty="0" smtClean="0"/>
              <a:t>23</a:t>
            </a:r>
            <a:r>
              <a:rPr lang="fr-FR" dirty="0" smtClean="0"/>
              <a:t> =  70              , P</a:t>
            </a:r>
            <a:r>
              <a:rPr lang="fr-FR" baseline="30000" dirty="0" smtClean="0"/>
              <a:t>B</a:t>
            </a:r>
            <a:r>
              <a:rPr lang="fr-FR" baseline="-25000" dirty="0" smtClean="0"/>
              <a:t>23</a:t>
            </a:r>
            <a:r>
              <a:rPr lang="fr-FR" dirty="0" smtClean="0"/>
              <a:t> = 245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4944070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 smtClean="0"/>
              <a:t>c. </a:t>
            </a:r>
            <a:r>
              <a:rPr lang="fr-FR" dirty="0" err="1" smtClean="0"/>
              <a:t>Modified</a:t>
            </a:r>
            <a:r>
              <a:rPr lang="fr-FR" dirty="0" smtClean="0"/>
              <a:t> White Patch</a:t>
            </a:r>
          </a:p>
          <a:p>
            <a:pPr lvl="0"/>
            <a:endParaRPr lang="fr-FR" dirty="0" smtClean="0"/>
          </a:p>
          <a:p>
            <a:pPr lvl="0"/>
            <a:r>
              <a:rPr lang="fr-FR" dirty="0" smtClean="0"/>
              <a:t>P</a:t>
            </a:r>
            <a:r>
              <a:rPr lang="fr-FR" baseline="30000" dirty="0" smtClean="0"/>
              <a:t>R</a:t>
            </a:r>
            <a:r>
              <a:rPr lang="fr-FR" baseline="-25000" dirty="0" smtClean="0"/>
              <a:t>22</a:t>
            </a:r>
            <a:r>
              <a:rPr lang="fr-FR" dirty="0" smtClean="0"/>
              <a:t> = 102          , P</a:t>
            </a:r>
            <a:r>
              <a:rPr lang="fr-FR" baseline="30000" dirty="0" smtClean="0"/>
              <a:t>G</a:t>
            </a:r>
            <a:r>
              <a:rPr lang="fr-FR" baseline="-25000" dirty="0" smtClean="0"/>
              <a:t>22</a:t>
            </a:r>
            <a:r>
              <a:rPr lang="fr-FR" dirty="0" smtClean="0"/>
              <a:t>=  71               , P</a:t>
            </a:r>
            <a:r>
              <a:rPr lang="fr-FR" baseline="30000" dirty="0" smtClean="0"/>
              <a:t>B</a:t>
            </a:r>
            <a:r>
              <a:rPr lang="fr-FR" baseline="-25000" dirty="0" smtClean="0"/>
              <a:t>22</a:t>
            </a:r>
            <a:r>
              <a:rPr lang="fr-FR" dirty="0" smtClean="0"/>
              <a:t>= 8</a:t>
            </a:r>
            <a:r>
              <a:rPr lang="fr-FR" baseline="-25000" dirty="0" smtClean="0"/>
              <a:t>           </a:t>
            </a:r>
            <a:r>
              <a:rPr lang="fr-FR" dirty="0" smtClean="0"/>
              <a:t> </a:t>
            </a:r>
          </a:p>
          <a:p>
            <a:pPr lvl="0"/>
            <a:r>
              <a:rPr lang="fr-FR" dirty="0" smtClean="0"/>
              <a:t>P</a:t>
            </a:r>
            <a:r>
              <a:rPr lang="fr-FR" baseline="30000" dirty="0" smtClean="0"/>
              <a:t>R</a:t>
            </a:r>
            <a:r>
              <a:rPr lang="fr-FR" baseline="-25000" dirty="0" smtClean="0"/>
              <a:t>23</a:t>
            </a:r>
            <a:r>
              <a:rPr lang="fr-FR" dirty="0" smtClean="0"/>
              <a:t> = 118         , P</a:t>
            </a:r>
            <a:r>
              <a:rPr lang="fr-FR" baseline="30000" dirty="0" smtClean="0"/>
              <a:t>G</a:t>
            </a:r>
            <a:r>
              <a:rPr lang="fr-FR" baseline="-25000" dirty="0" smtClean="0"/>
              <a:t>23</a:t>
            </a:r>
            <a:r>
              <a:rPr lang="fr-FR" dirty="0" smtClean="0"/>
              <a:t> =   73             , P</a:t>
            </a:r>
            <a:r>
              <a:rPr lang="fr-FR" baseline="30000" dirty="0" smtClean="0"/>
              <a:t>B</a:t>
            </a:r>
            <a:r>
              <a:rPr lang="fr-FR" baseline="-25000" dirty="0" smtClean="0"/>
              <a:t>23</a:t>
            </a:r>
            <a:r>
              <a:rPr lang="fr-FR" dirty="0" smtClean="0"/>
              <a:t> = 254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" y="1981200"/>
            <a:ext cx="66294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62000" y="3657600"/>
            <a:ext cx="66294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62000" y="5334000"/>
            <a:ext cx="66294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12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35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10215</TotalTime>
  <Words>3130</Words>
  <Application>Microsoft Macintosh PowerPoint</Application>
  <PresentationFormat>Présentation à l'écran (4:3)</PresentationFormat>
  <Paragraphs>819</Paragraphs>
  <Slides>91</Slides>
  <Notes>88</Notes>
  <HiddenSlides>0</HiddenSlides>
  <MMClips>0</MMClips>
  <ScaleCrop>false</ScaleCrop>
  <HeadingPairs>
    <vt:vector size="8" baseType="variant">
      <vt:variant>
        <vt:lpstr>Thème</vt:lpstr>
      </vt:variant>
      <vt:variant>
        <vt:i4>1</vt:i4>
      </vt:variant>
      <vt:variant>
        <vt:lpstr>Liaisons</vt:lpstr>
      </vt:variant>
      <vt:variant>
        <vt:i4>6</vt:i4>
      </vt:variant>
      <vt:variant>
        <vt:lpstr>Serveurs OLE incorporés</vt:lpstr>
      </vt:variant>
      <vt:variant>
        <vt:i4>4</vt:i4>
      </vt:variant>
      <vt:variant>
        <vt:lpstr>Titres des diapositives</vt:lpstr>
      </vt:variant>
      <vt:variant>
        <vt:i4>91</vt:i4>
      </vt:variant>
    </vt:vector>
  </HeadingPairs>
  <TitlesOfParts>
    <vt:vector size="102" baseType="lpstr">
      <vt:lpstr>Thème Office</vt:lpstr>
      <vt:lpstr>???</vt:lpstr>
      <vt:lpstr>???</vt:lpstr>
      <vt:lpstr>???</vt:lpstr>
      <vt:lpstr>???</vt:lpstr>
      <vt:lpstr>???</vt:lpstr>
      <vt:lpstr>???</vt:lpstr>
      <vt:lpstr>Image Photo Editor</vt:lpstr>
      <vt:lpstr>Clip</vt:lpstr>
      <vt:lpstr>Équation</vt:lpstr>
      <vt:lpstr>משוואה</vt:lpstr>
      <vt:lpstr>Présentation PowerPoint</vt:lpstr>
      <vt:lpstr>Présentation PowerPoint</vt:lpstr>
      <vt:lpstr>Présentation PowerPoint</vt:lpstr>
      <vt:lpstr>Processus de la perception de la couleur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 </dc:creator>
  <cp:lastModifiedBy>Home Chezmoi</cp:lastModifiedBy>
  <cp:revision>323</cp:revision>
  <dcterms:created xsi:type="dcterms:W3CDTF">2013-10-16T08:54:23Z</dcterms:created>
  <dcterms:modified xsi:type="dcterms:W3CDTF">2015-09-23T06:08:41Z</dcterms:modified>
</cp:coreProperties>
</file>